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3" r:id="rId2"/>
    <p:sldId id="306" r:id="rId3"/>
    <p:sldId id="309" r:id="rId4"/>
    <p:sldId id="329" r:id="rId5"/>
    <p:sldId id="330" r:id="rId6"/>
    <p:sldId id="327" r:id="rId7"/>
    <p:sldId id="307" r:id="rId8"/>
    <p:sldId id="331" r:id="rId9"/>
    <p:sldId id="332" r:id="rId10"/>
    <p:sldId id="333" r:id="rId11"/>
    <p:sldId id="334" r:id="rId12"/>
    <p:sldId id="339" r:id="rId13"/>
    <p:sldId id="338" r:id="rId14"/>
    <p:sldId id="324" r:id="rId15"/>
    <p:sldId id="335" r:id="rId16"/>
    <p:sldId id="336" r:id="rId17"/>
    <p:sldId id="340" r:id="rId18"/>
    <p:sldId id="341" r:id="rId19"/>
    <p:sldId id="342" r:id="rId20"/>
    <p:sldId id="343" r:id="rId21"/>
    <p:sldId id="345" r:id="rId22"/>
    <p:sldId id="337" r:id="rId23"/>
    <p:sldId id="32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B1B"/>
    <a:srgbClr val="F8D05B"/>
    <a:srgbClr val="EEA410"/>
    <a:srgbClr val="FA0352"/>
    <a:srgbClr val="21B2C5"/>
    <a:srgbClr val="B1D124"/>
    <a:srgbClr val="15A474"/>
    <a:srgbClr val="262526"/>
    <a:srgbClr val="FA0053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0" autoAdjust="0"/>
    <p:restoredTop sz="88142" autoAdjust="0"/>
  </p:normalViewPr>
  <p:slideViewPr>
    <p:cSldViewPr>
      <p:cViewPr varScale="1">
        <p:scale>
          <a:sx n="90" d="100"/>
          <a:sy n="90" d="100"/>
        </p:scale>
        <p:origin x="-14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25A1F-74F7-BC43-B35F-88FE7F3EA8F9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B88B-9233-E541-9CB7-C21AE444D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C6D7A-4A1C-8F41-A9CD-4A1036FE27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0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Node/Content, Configuration, Menu items</a:t>
            </a:r>
          </a:p>
          <a:p>
            <a:endParaRPr lang="en-US" dirty="0" smtClean="0"/>
          </a:p>
          <a:p>
            <a:r>
              <a:rPr lang="en-US" dirty="0" smtClean="0"/>
              <a:t>Not </a:t>
            </a:r>
            <a:r>
              <a:rPr lang="mr-IN" dirty="0" smtClean="0"/>
              <a:t>–</a:t>
            </a:r>
            <a:r>
              <a:rPr lang="en-US" baseline="0" dirty="0" smtClean="0"/>
              <a:t> easily </a:t>
            </a:r>
            <a:r>
              <a:rPr lang="mr-IN" baseline="0" dirty="0" smtClean="0"/>
              <a:t>–</a:t>
            </a:r>
            <a:r>
              <a:rPr lang="en-US" baseline="0" dirty="0" smtClean="0"/>
              <a:t> reusable across projects</a:t>
            </a:r>
          </a:p>
          <a:p>
            <a:r>
              <a:rPr lang="en-GB" baseline="0" dirty="0" smtClean="0"/>
              <a:t>Not meant to be extendible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1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PHP,</a:t>
            </a:r>
            <a:r>
              <a:rPr lang="en-US" baseline="0" dirty="0" smtClean="0"/>
              <a:t> 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84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PHP,</a:t>
            </a:r>
            <a:r>
              <a:rPr lang="en-US" baseline="0" dirty="0" smtClean="0"/>
              <a:t> 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8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 </a:t>
            </a:r>
            <a:r>
              <a:rPr lang="en-US" dirty="0" err="1" smtClean="0"/>
              <a:t>richtext</a:t>
            </a:r>
            <a:r>
              <a:rPr lang="en-US" dirty="0" smtClean="0"/>
              <a:t> responses, including Images,</a:t>
            </a:r>
            <a:r>
              <a:rPr lang="en-US" baseline="0" dirty="0" smtClean="0"/>
              <a:t> Video where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2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NLP: </a:t>
            </a:r>
            <a:r>
              <a:rPr lang="en-US" dirty="0" err="1" smtClean="0"/>
              <a:t>Alexa</a:t>
            </a:r>
            <a:r>
              <a:rPr lang="en-US" dirty="0" smtClean="0"/>
              <a:t>, </a:t>
            </a:r>
            <a:r>
              <a:rPr lang="en-US" dirty="0" err="1" smtClean="0"/>
              <a:t>DialogFlow</a:t>
            </a:r>
            <a:r>
              <a:rPr lang="en-US" dirty="0" smtClean="0"/>
              <a:t>, Watson, </a:t>
            </a:r>
            <a:r>
              <a:rPr lang="en-US" dirty="0" err="1" smtClean="0"/>
              <a:t>Chatfuel</a:t>
            </a:r>
            <a:r>
              <a:rPr lang="en-US" dirty="0" smtClean="0"/>
              <a:t>, Conversable</a:t>
            </a:r>
          </a:p>
          <a:p>
            <a:r>
              <a:rPr lang="en-US" dirty="0" smtClean="0"/>
              <a:t>Intent: The user needs support &amp; maintenance</a:t>
            </a:r>
          </a:p>
          <a:p>
            <a:r>
              <a:rPr lang="en-US" dirty="0" smtClean="0"/>
              <a:t>Entities: Boiler</a:t>
            </a:r>
          </a:p>
          <a:p>
            <a:r>
              <a:rPr lang="en-US" dirty="0" smtClean="0"/>
              <a:t>Context:</a:t>
            </a:r>
            <a:r>
              <a:rPr lang="en-US" baseline="0" dirty="0" smtClean="0"/>
              <a:t> User Account, Previous request or details.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NEXT: Intents &amp; Utterances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7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NLP: </a:t>
            </a:r>
            <a:r>
              <a:rPr lang="en-US" dirty="0" err="1" smtClean="0"/>
              <a:t>Alexa</a:t>
            </a:r>
            <a:r>
              <a:rPr lang="en-US" dirty="0" smtClean="0"/>
              <a:t>, </a:t>
            </a:r>
            <a:r>
              <a:rPr lang="en-US" dirty="0" err="1" smtClean="0"/>
              <a:t>DialogFlow</a:t>
            </a:r>
            <a:r>
              <a:rPr lang="en-US" dirty="0" smtClean="0"/>
              <a:t>, Watson, </a:t>
            </a:r>
            <a:r>
              <a:rPr lang="en-US" dirty="0" err="1" smtClean="0"/>
              <a:t>Chatfuel</a:t>
            </a:r>
            <a:r>
              <a:rPr lang="en-US" dirty="0" smtClean="0"/>
              <a:t>, Conversable</a:t>
            </a:r>
          </a:p>
          <a:p>
            <a:r>
              <a:rPr lang="en-US" dirty="0" smtClean="0"/>
              <a:t>Intent: The user needs support &amp; maintenance</a:t>
            </a:r>
          </a:p>
          <a:p>
            <a:r>
              <a:rPr lang="en-US" dirty="0" smtClean="0"/>
              <a:t>Entities: Boiler</a:t>
            </a:r>
          </a:p>
          <a:p>
            <a:r>
              <a:rPr lang="en-US" dirty="0" smtClean="0"/>
              <a:t>Context:</a:t>
            </a:r>
            <a:r>
              <a:rPr lang="en-US" baseline="0" dirty="0" smtClean="0"/>
              <a:t> User Account, Previous request or details.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NEXT: Intents &amp; Utterances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7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NLP: </a:t>
            </a:r>
            <a:r>
              <a:rPr lang="en-US" dirty="0" err="1" smtClean="0"/>
              <a:t>Alexa</a:t>
            </a:r>
            <a:r>
              <a:rPr lang="en-US" dirty="0" smtClean="0"/>
              <a:t>, </a:t>
            </a:r>
            <a:r>
              <a:rPr lang="en-US" dirty="0" err="1" smtClean="0"/>
              <a:t>DialogFlow</a:t>
            </a:r>
            <a:r>
              <a:rPr lang="en-US" dirty="0" smtClean="0"/>
              <a:t>, Watson, </a:t>
            </a:r>
            <a:r>
              <a:rPr lang="en-US" dirty="0" err="1" smtClean="0"/>
              <a:t>Chatfuel</a:t>
            </a:r>
            <a:r>
              <a:rPr lang="en-US" dirty="0" smtClean="0"/>
              <a:t>, Conversable</a:t>
            </a:r>
          </a:p>
          <a:p>
            <a:r>
              <a:rPr lang="en-US" dirty="0" smtClean="0"/>
              <a:t>Intent: The user needs support &amp; maintenance</a:t>
            </a:r>
          </a:p>
          <a:p>
            <a:r>
              <a:rPr lang="en-US" dirty="0" smtClean="0"/>
              <a:t>Entities: Boiler</a:t>
            </a:r>
          </a:p>
          <a:p>
            <a:r>
              <a:rPr lang="en-US" dirty="0" smtClean="0"/>
              <a:t>Context:</a:t>
            </a:r>
            <a:r>
              <a:rPr lang="en-US" baseline="0" dirty="0" smtClean="0"/>
              <a:t> User Account, Previous request or details.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NEXT: Intents &amp; Utterances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7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NLP: </a:t>
            </a:r>
            <a:r>
              <a:rPr lang="en-US" dirty="0" err="1" smtClean="0"/>
              <a:t>Alexa</a:t>
            </a:r>
            <a:r>
              <a:rPr lang="en-US" dirty="0" smtClean="0"/>
              <a:t>, </a:t>
            </a:r>
            <a:r>
              <a:rPr lang="en-US" dirty="0" err="1" smtClean="0"/>
              <a:t>DialogFlow</a:t>
            </a:r>
            <a:r>
              <a:rPr lang="en-US" dirty="0" smtClean="0"/>
              <a:t>, Watson, </a:t>
            </a:r>
            <a:r>
              <a:rPr lang="en-US" dirty="0" err="1" smtClean="0"/>
              <a:t>Chatfuel</a:t>
            </a:r>
            <a:r>
              <a:rPr lang="en-US" dirty="0" smtClean="0"/>
              <a:t>, Conversable</a:t>
            </a:r>
          </a:p>
          <a:p>
            <a:r>
              <a:rPr lang="en-US" dirty="0" smtClean="0"/>
              <a:t>Intent: The user needs support &amp; maintenance</a:t>
            </a:r>
          </a:p>
          <a:p>
            <a:r>
              <a:rPr lang="en-US" dirty="0" smtClean="0"/>
              <a:t>Entities: Boiler</a:t>
            </a:r>
          </a:p>
          <a:p>
            <a:r>
              <a:rPr lang="en-US" dirty="0" smtClean="0"/>
              <a:t>Context:</a:t>
            </a:r>
            <a:r>
              <a:rPr lang="en-US" baseline="0" dirty="0" smtClean="0"/>
              <a:t> User Account, Previous request or details.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NEXT: Intents &amp; Utterances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7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Relationship Id="rId9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5616" y="2348886"/>
            <a:ext cx="6840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MANIFESTO</a:t>
            </a:r>
            <a:endParaRPr lang="en-IE" sz="8000" b="1" i="0" spc="-3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8" name="Picture 7" descr="strok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97716" y="3505851"/>
            <a:ext cx="5076560" cy="1669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3239852" y="602129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0" dirty="0" smtClean="0">
                <a:solidFill>
                  <a:schemeClr val="bg1"/>
                </a:solidFill>
                <a:latin typeface="DINPro-Bold"/>
                <a:cs typeface="DINPro-Bold"/>
              </a:rPr>
              <a:t>FOR CHANGE</a:t>
            </a:r>
            <a:endParaRPr lang="en-IE" sz="2400" b="1" i="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71"/>
            <a:ext cx="9144000" cy="6857465"/>
          </a:xfrm>
          <a:prstGeom prst="rect">
            <a:avLst/>
          </a:prstGeom>
        </p:spPr>
      </p:pic>
      <p:pic>
        <p:nvPicPr>
          <p:cNvPr id="6" name="Picture 5" descr="stroke 6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63888" y="3356992"/>
            <a:ext cx="792088" cy="14401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2987824" y="2967337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DINPro" pitchFamily="34" charset="0"/>
              </a:rPr>
              <a:t>but most importantly…</a:t>
            </a:r>
            <a:endParaRPr lang="en-IE" sz="2400" dirty="0">
              <a:latin typeface="DINPro" pitchFamily="34" charset="0"/>
            </a:endParaRPr>
          </a:p>
        </p:txBody>
      </p:sp>
      <p:pic>
        <p:nvPicPr>
          <p:cNvPr id="13" name="Picture 12" descr="Manifesto_logo_M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79512" y="0"/>
            <a:ext cx="43924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F</a:t>
            </a:r>
            <a:r>
              <a:rPr lang="en-IE" sz="15000" b="1" i="0" spc="-1000" baseline="0" dirty="0" smtClean="0">
                <a:solidFill>
                  <a:schemeClr val="bg1"/>
                </a:solidFill>
                <a:latin typeface="DINPro-Bold"/>
                <a:cs typeface="DINPro-Bold"/>
              </a:rPr>
              <a:t>OR</a:t>
            </a:r>
            <a:endParaRPr lang="en-IE" sz="15000" b="1" i="0" spc="-1000" baseline="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51520" y="1772816"/>
            <a:ext cx="76328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0" b="1" i="0" spc="-1000" baseline="0" dirty="0" smtClean="0">
                <a:solidFill>
                  <a:schemeClr val="bg1"/>
                </a:solidFill>
                <a:latin typeface="DINPro-Bold"/>
                <a:cs typeface="DINPro-Bold"/>
              </a:rPr>
              <a:t>CHANGE</a:t>
            </a:r>
            <a:endParaRPr lang="en-IE" sz="15000" b="1" i="0" spc="-1000" baseline="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7" name="Picture 6" descr="strok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5536" y="1988840"/>
            <a:ext cx="3240360" cy="216024"/>
          </a:xfrm>
          <a:prstGeom prst="rect">
            <a:avLst/>
          </a:prstGeom>
        </p:spPr>
      </p:pic>
      <p:pic>
        <p:nvPicPr>
          <p:cNvPr id="8" name="Picture 7" descr="strok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5536" y="3789040"/>
            <a:ext cx="6696744" cy="216024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437112"/>
            <a:ext cx="5904656" cy="144016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DINPro"/>
                <a:cs typeface="DINPro"/>
              </a:defRPr>
            </a:lvl1pPr>
            <a:lvl2pPr>
              <a:defRPr sz="1600"/>
            </a:lvl2pPr>
          </a:lstStyle>
          <a:p>
            <a:pPr lvl="0"/>
            <a:r>
              <a:rPr lang="en-IE" sz="2400" kern="1200" spc="-15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There are organisations who are in a position</a:t>
            </a:r>
          </a:p>
          <a:p>
            <a:pPr lvl="0"/>
            <a:r>
              <a:rPr lang="en-IE" sz="2400" kern="1200" spc="-15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to bring about positive change in the world. </a:t>
            </a:r>
          </a:p>
          <a:p>
            <a:pPr lvl="0"/>
            <a:r>
              <a:rPr lang="en-IE" sz="2400" kern="1200" spc="-15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You’re one of them.</a:t>
            </a:r>
            <a:r>
              <a:rPr lang="en-IE" sz="2400" kern="1200" spc="-15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 </a:t>
            </a:r>
            <a:r>
              <a:rPr lang="en-IE" sz="2400" b="0" kern="1200" spc="-150" baseline="0" dirty="0" smtClean="0">
                <a:solidFill>
                  <a:schemeClr val="bg1"/>
                </a:solidFill>
                <a:latin typeface="DINPro-Bold" pitchFamily="34" charset="0"/>
                <a:ea typeface="+mn-ea"/>
                <a:cs typeface="+mn-cs"/>
              </a:rPr>
              <a:t>Let’s make it happen.</a:t>
            </a:r>
            <a:endParaRPr lang="en-IE" sz="2400" b="0" spc="-150" dirty="0">
              <a:solidFill>
                <a:schemeClr val="bg1"/>
              </a:solidFill>
              <a:latin typeface="DINPro-Bold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465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 userDrawn="1"/>
        </p:nvSpPr>
        <p:spPr>
          <a:xfrm>
            <a:off x="323651" y="1016744"/>
            <a:ext cx="3744416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23650" y="1603608"/>
            <a:ext cx="3744417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1988840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56176" y="1988840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03848" y="1988840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251520" y="4077072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6156176" y="4077072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203848" y="4077072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26" name="Picture 25" descr="Manifesto_logo_M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404664"/>
            <a:ext cx="4104456" cy="136815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4000" b="1" spc="-150">
                <a:latin typeface="DINPro-Bold" pitchFamily="34" charset="0"/>
              </a:defRPr>
            </a:lvl1pPr>
          </a:lstStyle>
          <a:p>
            <a:pPr lvl="0"/>
            <a:r>
              <a:rPr lang="en-US" dirty="0" smtClean="0"/>
              <a:t>YOU’RE ALREADY</a:t>
            </a:r>
          </a:p>
          <a:p>
            <a:pPr lvl="0"/>
            <a:r>
              <a:rPr lang="en-US" dirty="0" smtClean="0"/>
              <a:t>CHANGING LIVES</a:t>
            </a:r>
            <a:endParaRPr lang="en-IE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95288" y="2133600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95536" y="4221088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00192" y="4221088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347864" y="4221088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347864" y="2132856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300192" y="2132856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465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 userDrawn="1"/>
        </p:nvSpPr>
        <p:spPr>
          <a:xfrm>
            <a:off x="251520" y="404664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 spc="-150" dirty="0" smtClean="0">
                <a:latin typeface="DINPro-Bold" pitchFamily="34" charset="0"/>
              </a:rPr>
              <a:t>WHAT ARE YOU</a:t>
            </a:r>
            <a:endParaRPr lang="en-IE" sz="4000" b="1" spc="-150" dirty="0">
              <a:latin typeface="DINPro-Bold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51520" y="980728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 spc="-150" dirty="0" smtClean="0">
                <a:latin typeface="DINPro-Bold" pitchFamily="34" charset="0"/>
              </a:rPr>
              <a:t>MOST EXCITED</a:t>
            </a:r>
            <a:endParaRPr lang="en-IE" sz="4000" b="1" spc="-150" dirty="0">
              <a:latin typeface="DINPro-Bold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95536" y="980728"/>
            <a:ext cx="3240360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pic>
        <p:nvPicPr>
          <p:cNvPr id="26" name="Picture 25" descr="Manifesto_logo_M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51520" y="1556792"/>
            <a:ext cx="45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 spc="-150" dirty="0" smtClean="0">
                <a:latin typeface="DINPro-Bold" pitchFamily="34" charset="0"/>
              </a:rPr>
              <a:t>ABOUT CHANGING</a:t>
            </a:r>
            <a:endParaRPr lang="en-IE" sz="4000" b="1" spc="-150" dirty="0">
              <a:latin typeface="DINPro-Bold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51520" y="213285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 spc="-150" dirty="0" smtClean="0">
                <a:latin typeface="DINPro-Bold" pitchFamily="34" charset="0"/>
              </a:rPr>
              <a:t>WITH THIS PROJECT</a:t>
            </a:r>
            <a:endParaRPr lang="en-IE" sz="4000" b="1" spc="-150" dirty="0">
              <a:latin typeface="DINPro-Bold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23528" y="2132856"/>
            <a:ext cx="4032448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23528" y="2708920"/>
            <a:ext cx="4392488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395536" y="1556792"/>
            <a:ext cx="3168000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pic>
        <p:nvPicPr>
          <p:cNvPr id="33" name="Picture 32" descr="vector.png"/>
          <p:cNvPicPr>
            <a:picLocks noChangeAspect="1"/>
          </p:cNvPicPr>
          <p:nvPr userDrawn="1"/>
        </p:nvPicPr>
        <p:blipFill>
          <a:blip r:embed="rId4" cstate="print"/>
          <a:srcRect l="69299" t="11884" b="10872"/>
          <a:stretch>
            <a:fillRect/>
          </a:stretch>
        </p:blipFill>
        <p:spPr>
          <a:xfrm>
            <a:off x="4788024" y="764704"/>
            <a:ext cx="2807296" cy="18722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504" y="2276872"/>
            <a:ext cx="2914324" cy="223224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5" name="Picture 4" descr="14.png"/>
          <p:cNvPicPr>
            <a:picLocks noChangeAspect="1"/>
          </p:cNvPicPr>
          <p:nvPr userDrawn="1"/>
        </p:nvPicPr>
        <p:blipFill>
          <a:blip r:embed="rId2" cstate="print"/>
          <a:srcRect l="7018" t="5105"/>
          <a:stretch>
            <a:fillRect/>
          </a:stretch>
        </p:blipFill>
        <p:spPr>
          <a:xfrm>
            <a:off x="1547664" y="836712"/>
            <a:ext cx="7632848" cy="5616624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-108520" y="2494012"/>
            <a:ext cx="2951610" cy="1943100"/>
          </a:xfrm>
          <a:prstGeom prst="rect">
            <a:avLst/>
          </a:prstGeom>
        </p:spPr>
        <p:txBody>
          <a:bodyPr/>
          <a:lstStyle>
            <a:lvl1pPr algn="ctr">
              <a:buNone/>
              <a:defRPr sz="3200">
                <a:solidFill>
                  <a:schemeClr val="bg1"/>
                </a:solidFill>
                <a:latin typeface="Verveine" pitchFamily="2" charset="0"/>
              </a:defRPr>
            </a:lvl1pPr>
          </a:lstStyle>
          <a:p>
            <a:pPr algn="ctr"/>
            <a:r>
              <a:rPr lang="en-IE" sz="3600" kern="1200" baseline="0" dirty="0" smtClean="0">
                <a:solidFill>
                  <a:schemeClr val="bg1"/>
                </a:solidFill>
                <a:latin typeface="Verveine" pitchFamily="2" charset="0"/>
                <a:ea typeface="+mn-ea"/>
                <a:cs typeface="+mn-cs"/>
              </a:rPr>
              <a:t>   MAKING THE HEADLINES IN  YOUR SECTOR?</a:t>
            </a:r>
            <a:endParaRPr lang="en-IE" sz="3600" dirty="0">
              <a:solidFill>
                <a:schemeClr val="bg1"/>
              </a:solidFill>
              <a:latin typeface="Verveine" pitchFamily="2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6512" y="-81399"/>
            <a:ext cx="9288016" cy="6966783"/>
          </a:xfrm>
          <a:prstGeom prst="rect">
            <a:avLst/>
          </a:prstGeom>
        </p:spPr>
      </p:pic>
      <p:pic>
        <p:nvPicPr>
          <p:cNvPr id="4" name="Picture 3" descr="4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36512" y="-72008"/>
            <a:ext cx="9289032" cy="695739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283968" y="3212976"/>
            <a:ext cx="3672408" cy="2520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71600" y="3933056"/>
            <a:ext cx="3672408" cy="2520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23" name="Picture 22" descr="4ss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9512" y="260648"/>
            <a:ext cx="4248472" cy="266429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95536" y="908728"/>
            <a:ext cx="2880320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95536" y="1556800"/>
            <a:ext cx="2880320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95536" y="2132864"/>
            <a:ext cx="3024336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2276921"/>
            <a:ext cx="3168352" cy="5040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sz="1400">
                <a:latin typeface="DINPro-Medium" pitchFamily="34" charset="0"/>
              </a:defRPr>
            </a:lvl1pPr>
          </a:lstStyle>
          <a:p>
            <a:r>
              <a:rPr lang="en-IE" sz="1200" dirty="0" smtClean="0">
                <a:latin typeface="DINPro-Medium" pitchFamily="34" charset="0"/>
              </a:rPr>
              <a:t>UNICEF,</a:t>
            </a:r>
          </a:p>
          <a:p>
            <a:r>
              <a:rPr lang="en-IE" sz="1200" b="0" dirty="0" smtClean="0">
                <a:latin typeface="DINPro-Medium" pitchFamily="34" charset="0"/>
              </a:rPr>
              <a:t>Content and Audience Strategy</a:t>
            </a:r>
            <a:endParaRPr lang="en-IE" sz="1200" b="0" dirty="0">
              <a:latin typeface="DINPro-Medium" pitchFamily="34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251942" y="332656"/>
            <a:ext cx="3671986" cy="180022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sz="4000" b="1" spc="-150">
                <a:latin typeface="DINPro-Bold" pitchFamily="34" charset="0"/>
              </a:defRPr>
            </a:lvl1pPr>
          </a:lstStyle>
          <a:p>
            <a:pPr lvl="0"/>
            <a:r>
              <a:rPr lang="en-US" dirty="0" smtClean="0"/>
              <a:t>CONNECTING</a:t>
            </a:r>
          </a:p>
          <a:p>
            <a:pPr lvl="0"/>
            <a:r>
              <a:rPr lang="en-US" dirty="0" smtClean="0"/>
              <a:t>UNICEF WITH</a:t>
            </a:r>
          </a:p>
          <a:p>
            <a:pPr lvl="0"/>
            <a:r>
              <a:rPr lang="en-US" dirty="0" smtClean="0"/>
              <a:t>ITS AUDIENCE</a:t>
            </a:r>
            <a:endParaRPr lang="en-IE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114425" y="4077295"/>
            <a:ext cx="3385567" cy="2232025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4427538" y="3357563"/>
            <a:ext cx="3384550" cy="2232025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4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95536" y="1484784"/>
            <a:ext cx="6192688" cy="14401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7344816" cy="2520280"/>
          </a:xfrm>
          <a:prstGeom prst="rect">
            <a:avLst/>
          </a:prstGeom>
        </p:spPr>
        <p:txBody>
          <a:bodyPr/>
          <a:lstStyle>
            <a:lvl1pPr algn="l" defTabSz="900000">
              <a:spcBef>
                <a:spcPts val="0"/>
              </a:spcBef>
              <a:spcAft>
                <a:spcPts val="0"/>
              </a:spcAft>
              <a:tabLst>
                <a:tab pos="0" algn="l"/>
                <a:tab pos="180000" algn="l"/>
              </a:tabLst>
              <a:defRPr sz="8800" b="1" spc="-300">
                <a:latin typeface="DINPro-Bold" pitchFamily="34" charset="0"/>
              </a:defRPr>
            </a:lvl1pPr>
          </a:lstStyle>
          <a:p>
            <a:r>
              <a:rPr lang="en-US" dirty="0" smtClean="0"/>
              <a:t>LARGE HEAD</a:t>
            </a:r>
            <a:br>
              <a:rPr lang="en-US" dirty="0" smtClean="0"/>
            </a:br>
            <a:r>
              <a:rPr lang="en-US" dirty="0" smtClean="0"/>
              <a:t>88PT BOLD</a:t>
            </a:r>
            <a:endParaRPr lang="en-I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95536" y="2780928"/>
            <a:ext cx="5184576" cy="14401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496" y="3284984"/>
            <a:ext cx="6912768" cy="2376264"/>
          </a:xfrm>
          <a:prstGeom prst="rect">
            <a:avLst/>
          </a:prstGeom>
        </p:spPr>
        <p:txBody>
          <a:bodyPr/>
          <a:lstStyle>
            <a:lvl1pPr>
              <a:buNone/>
              <a:defRPr lang="en-IE" sz="2400" b="0" dirty="0">
                <a:latin typeface="DINPro" pitchFamily="34" charset="0"/>
              </a:defRPr>
            </a:lvl1pPr>
          </a:lstStyle>
          <a:p>
            <a:pPr lvl="0"/>
            <a:r>
              <a:rPr lang="en-IE" dirty="0" smtClean="0"/>
              <a:t>    To maximise income, influence and                                  effectiveness through a robust and flexible                         platform which enables us to engage and                            interact with donors, volunteers, campaigners                          and clients, in pursuit of our goal to                                                 end homelessness.</a:t>
            </a:r>
            <a:endParaRPr lang="en-IE" dirty="0"/>
          </a:p>
        </p:txBody>
      </p:sp>
      <p:pic>
        <p:nvPicPr>
          <p:cNvPr id="13" name="Picture 12" descr="Manifesto_logo_M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sp>
        <p:nvSpPr>
          <p:cNvPr id="4" name="Title 21"/>
          <p:cNvSpPr>
            <a:spLocks noGrp="1"/>
          </p:cNvSpPr>
          <p:nvPr>
            <p:ph type="title" hasCustomPrompt="1"/>
          </p:nvPr>
        </p:nvSpPr>
        <p:spPr>
          <a:xfrm>
            <a:off x="251520" y="332656"/>
            <a:ext cx="4330824" cy="1584176"/>
          </a:xfrm>
          <a:prstGeom prst="rect">
            <a:avLst/>
          </a:prstGeom>
        </p:spPr>
        <p:txBody>
          <a:bodyPr/>
          <a:lstStyle>
            <a:lvl1pPr algn="l">
              <a:defRPr sz="4600" b="1" spc="-300">
                <a:latin typeface="DINPro-Bold" pitchFamily="34" charset="0"/>
              </a:defRPr>
            </a:lvl1pPr>
          </a:lstStyle>
          <a:p>
            <a:r>
              <a:rPr lang="en-US" dirty="0" smtClean="0"/>
              <a:t>SMALLER </a:t>
            </a:r>
            <a:br>
              <a:rPr lang="en-US" dirty="0" smtClean="0"/>
            </a:br>
            <a:r>
              <a:rPr lang="en-US" dirty="0" smtClean="0"/>
              <a:t>HEADER 46PT</a:t>
            </a:r>
            <a:br>
              <a:rPr lang="en-US" dirty="0" smtClean="0"/>
            </a:br>
            <a:endParaRPr lang="en-IE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23527" y="1052736"/>
            <a:ext cx="2376264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23527" y="1754824"/>
            <a:ext cx="3312368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7" name="Picture 6" descr="Manifesto_logo_M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-108322" y="2060848"/>
            <a:ext cx="5472410" cy="3889375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latin typeface="DINPro" pitchFamily="34" charset="0"/>
              </a:defRPr>
            </a:lvl1pPr>
          </a:lstStyle>
          <a:p>
            <a:pPr lvl="0"/>
            <a:r>
              <a:rPr lang="en-US" dirty="0" smtClean="0"/>
              <a:t>      Os </a:t>
            </a:r>
            <a:r>
              <a:rPr lang="en-US" dirty="0" err="1" smtClean="0"/>
              <a:t>Marit</a:t>
            </a:r>
            <a:r>
              <a:rPr lang="en-US" dirty="0" smtClean="0"/>
              <a:t>, </a:t>
            </a:r>
            <a:r>
              <a:rPr lang="en-US" dirty="0" err="1" smtClean="0"/>
              <a:t>nimiu</a:t>
            </a:r>
            <a:r>
              <a:rPr lang="en-US" dirty="0" smtClean="0"/>
              <a:t> </a:t>
            </a:r>
            <a:r>
              <a:rPr lang="en-US" dirty="0" err="1" smtClean="0"/>
              <a:t>consi</a:t>
            </a:r>
            <a:r>
              <a:rPr lang="en-US" dirty="0" smtClean="0"/>
              <a:t> </a:t>
            </a:r>
            <a:r>
              <a:rPr lang="en-US" dirty="0" err="1" smtClean="0"/>
              <a:t>proreis</a:t>
            </a:r>
            <a:r>
              <a:rPr lang="en-US" dirty="0" smtClean="0"/>
              <a:t>. </a:t>
            </a:r>
            <a:r>
              <a:rPr lang="en-US" dirty="0" err="1" smtClean="0"/>
              <a:t>Menatis</a:t>
            </a:r>
            <a:r>
              <a:rPr lang="en-US" dirty="0" smtClean="0"/>
              <a:t>, </a:t>
            </a:r>
            <a:r>
              <a:rPr lang="en-US" dirty="0" err="1" smtClean="0"/>
              <a:t>fac</a:t>
            </a:r>
            <a:r>
              <a:rPr lang="en-US" dirty="0" smtClean="0"/>
              <a:t>    </a:t>
            </a:r>
            <a:r>
              <a:rPr lang="en-US" dirty="0" err="1" smtClean="0"/>
              <a:t>omandam</a:t>
            </a:r>
            <a:r>
              <a:rPr lang="en-US" dirty="0" smtClean="0"/>
              <a:t> </a:t>
            </a:r>
            <a:r>
              <a:rPr lang="en-US" dirty="0" err="1" smtClean="0"/>
              <a:t>Patu</a:t>
            </a:r>
            <a:r>
              <a:rPr lang="en-US" dirty="0" smtClean="0"/>
              <a:t> in </a:t>
            </a:r>
            <a:r>
              <a:rPr lang="en-US" dirty="0" err="1" smtClean="0"/>
              <a:t>vica</a:t>
            </a:r>
            <a:r>
              <a:rPr lang="en-US" dirty="0" smtClean="0"/>
              <a:t>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se id in </a:t>
            </a:r>
            <a:r>
              <a:rPr lang="en-US" dirty="0" err="1" smtClean="0"/>
              <a:t>dea</a:t>
            </a:r>
            <a:r>
              <a:rPr lang="en-US" dirty="0" smtClean="0"/>
              <a:t> </a:t>
            </a:r>
            <a:r>
              <a:rPr lang="en-US" dirty="0" err="1" smtClean="0"/>
              <a:t>porei</a:t>
            </a:r>
            <a:r>
              <a:rPr lang="en-US" dirty="0" smtClean="0"/>
              <a:t> </a:t>
            </a:r>
            <a:r>
              <a:rPr lang="en-US" dirty="0" err="1" smtClean="0"/>
              <a:t>inatus</a:t>
            </a:r>
            <a:r>
              <a:rPr lang="en-US" dirty="0" smtClean="0"/>
              <a:t> </a:t>
            </a:r>
            <a:r>
              <a:rPr lang="en-US" dirty="0" err="1" smtClean="0"/>
              <a:t>vivente</a:t>
            </a:r>
            <a:r>
              <a:rPr lang="en-US" dirty="0" smtClean="0"/>
              <a:t>? Vo, </a:t>
            </a:r>
            <a:r>
              <a:rPr lang="en-US" dirty="0" err="1" smtClean="0"/>
              <a:t>condam</a:t>
            </a:r>
            <a:r>
              <a:rPr lang="en-US" dirty="0" smtClean="0"/>
              <a:t> qua </a:t>
            </a:r>
            <a:r>
              <a:rPr lang="en-US" dirty="0" err="1" smtClean="0"/>
              <a:t>turei</a:t>
            </a:r>
            <a:r>
              <a:rPr lang="en-US" dirty="0" smtClean="0"/>
              <a:t> </a:t>
            </a:r>
            <a:r>
              <a:rPr lang="en-US" dirty="0" err="1" smtClean="0"/>
              <a:t>ingulis</a:t>
            </a:r>
            <a:r>
              <a:rPr lang="en-US" dirty="0" smtClean="0"/>
              <a:t>,  </a:t>
            </a:r>
            <a:r>
              <a:rPr lang="en-US" dirty="0" err="1" smtClean="0"/>
              <a:t>caudam</a:t>
            </a:r>
            <a:r>
              <a:rPr lang="en-US" dirty="0" smtClean="0"/>
              <a:t> </a:t>
            </a:r>
            <a:r>
              <a:rPr lang="en-US" dirty="0" err="1" smtClean="0"/>
              <a:t>labeffr</a:t>
            </a:r>
            <a:r>
              <a:rPr lang="en-US" dirty="0" smtClean="0"/>
              <a:t> </a:t>
            </a:r>
            <a:r>
              <a:rPr lang="en-US" dirty="0" err="1" smtClean="0"/>
              <a:t>evivivitabem</a:t>
            </a:r>
            <a:r>
              <a:rPr lang="en-US" dirty="0" smtClean="0"/>
              <a:t>. </a:t>
            </a:r>
          </a:p>
          <a:p>
            <a:pPr lvl="0"/>
            <a:r>
              <a:rPr lang="en-US" dirty="0" smtClean="0"/>
              <a:t>    </a:t>
            </a:r>
          </a:p>
          <a:p>
            <a:pPr lvl="0"/>
            <a:r>
              <a:rPr lang="en-US" dirty="0" smtClean="0"/>
              <a:t>      Os </a:t>
            </a:r>
            <a:r>
              <a:rPr lang="en-US" dirty="0" err="1" smtClean="0"/>
              <a:t>Marit</a:t>
            </a:r>
            <a:r>
              <a:rPr lang="en-US" dirty="0" smtClean="0"/>
              <a:t>, </a:t>
            </a:r>
            <a:r>
              <a:rPr lang="en-US" dirty="0" err="1" smtClean="0"/>
              <a:t>nimiu</a:t>
            </a:r>
            <a:r>
              <a:rPr lang="en-US" dirty="0" smtClean="0"/>
              <a:t> </a:t>
            </a:r>
            <a:r>
              <a:rPr lang="en-US" dirty="0" err="1" smtClean="0"/>
              <a:t>consi</a:t>
            </a:r>
            <a:r>
              <a:rPr lang="en-US" dirty="0" smtClean="0"/>
              <a:t> </a:t>
            </a:r>
            <a:r>
              <a:rPr lang="en-US" dirty="0" err="1" smtClean="0"/>
              <a:t>proreis</a:t>
            </a:r>
            <a:r>
              <a:rPr lang="en-US" dirty="0" smtClean="0"/>
              <a:t>. </a:t>
            </a:r>
            <a:r>
              <a:rPr lang="en-US" dirty="0" err="1" smtClean="0"/>
              <a:t>Menatis</a:t>
            </a:r>
            <a:r>
              <a:rPr lang="en-US" dirty="0" smtClean="0"/>
              <a:t>, </a:t>
            </a:r>
            <a:r>
              <a:rPr lang="en-US" dirty="0" err="1" smtClean="0"/>
              <a:t>fac</a:t>
            </a:r>
            <a:r>
              <a:rPr lang="en-US" dirty="0" smtClean="0"/>
              <a:t>    </a:t>
            </a:r>
            <a:r>
              <a:rPr lang="en-US" dirty="0" err="1" smtClean="0"/>
              <a:t>omandam</a:t>
            </a:r>
            <a:r>
              <a:rPr lang="en-US" dirty="0" smtClean="0"/>
              <a:t> </a:t>
            </a:r>
            <a:r>
              <a:rPr lang="en-US" dirty="0" err="1" smtClean="0"/>
              <a:t>Patu</a:t>
            </a:r>
            <a:r>
              <a:rPr lang="en-US" dirty="0" smtClean="0"/>
              <a:t> in </a:t>
            </a:r>
            <a:r>
              <a:rPr lang="en-US" dirty="0" err="1" smtClean="0"/>
              <a:t>vica</a:t>
            </a:r>
            <a:r>
              <a:rPr lang="en-US" dirty="0" smtClean="0"/>
              <a:t>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se id in </a:t>
            </a:r>
            <a:r>
              <a:rPr lang="en-US" dirty="0" err="1" smtClean="0"/>
              <a:t>dea</a:t>
            </a:r>
            <a:r>
              <a:rPr lang="en-US" dirty="0" smtClean="0"/>
              <a:t> </a:t>
            </a:r>
            <a:r>
              <a:rPr lang="en-US" dirty="0" err="1" smtClean="0"/>
              <a:t>porei</a:t>
            </a:r>
            <a:r>
              <a:rPr lang="en-US" dirty="0" smtClean="0"/>
              <a:t> </a:t>
            </a:r>
            <a:r>
              <a:rPr lang="en-US" dirty="0" err="1" smtClean="0"/>
              <a:t>inatus</a:t>
            </a:r>
            <a:r>
              <a:rPr lang="en-US" dirty="0" smtClean="0"/>
              <a:t> </a:t>
            </a:r>
            <a:r>
              <a:rPr lang="en-US" dirty="0" err="1" smtClean="0"/>
              <a:t>vivente</a:t>
            </a:r>
            <a:r>
              <a:rPr lang="en-US" dirty="0" smtClean="0"/>
              <a:t>? Vo, </a:t>
            </a:r>
            <a:r>
              <a:rPr lang="en-US" dirty="0" err="1" smtClean="0"/>
              <a:t>condam</a:t>
            </a:r>
            <a:r>
              <a:rPr lang="en-US" dirty="0" smtClean="0"/>
              <a:t> qua </a:t>
            </a:r>
            <a:r>
              <a:rPr lang="en-US" dirty="0" err="1" smtClean="0"/>
              <a:t>turei</a:t>
            </a:r>
            <a:r>
              <a:rPr lang="en-US" dirty="0" smtClean="0"/>
              <a:t> </a:t>
            </a:r>
            <a:r>
              <a:rPr lang="en-US" dirty="0" err="1" smtClean="0"/>
              <a:t>ingulis</a:t>
            </a:r>
            <a:r>
              <a:rPr lang="en-US" dirty="0" smtClean="0"/>
              <a:t>,  </a:t>
            </a:r>
            <a:r>
              <a:rPr lang="en-US" dirty="0" err="1" smtClean="0"/>
              <a:t>caudam</a:t>
            </a:r>
            <a:r>
              <a:rPr lang="en-US" dirty="0" smtClean="0"/>
              <a:t> </a:t>
            </a:r>
            <a:r>
              <a:rPr lang="en-US" dirty="0" err="1" smtClean="0"/>
              <a:t>labeffr</a:t>
            </a:r>
            <a:r>
              <a:rPr lang="en-US" dirty="0" smtClean="0"/>
              <a:t> </a:t>
            </a:r>
            <a:r>
              <a:rPr lang="en-US" dirty="0" err="1" smtClean="0"/>
              <a:t>evivivitabem</a:t>
            </a:r>
            <a:r>
              <a:rPr lang="en-US" dirty="0" smtClean="0"/>
              <a:t>. 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      Os </a:t>
            </a:r>
            <a:r>
              <a:rPr lang="en-US" dirty="0" err="1" smtClean="0"/>
              <a:t>Marit</a:t>
            </a:r>
            <a:r>
              <a:rPr lang="en-US" dirty="0" smtClean="0"/>
              <a:t>, </a:t>
            </a:r>
            <a:r>
              <a:rPr lang="en-US" dirty="0" err="1" smtClean="0"/>
              <a:t>nimiu</a:t>
            </a:r>
            <a:r>
              <a:rPr lang="en-US" dirty="0" smtClean="0"/>
              <a:t> </a:t>
            </a:r>
            <a:r>
              <a:rPr lang="en-US" dirty="0" err="1" smtClean="0"/>
              <a:t>consi</a:t>
            </a:r>
            <a:r>
              <a:rPr lang="en-US" dirty="0" smtClean="0"/>
              <a:t> </a:t>
            </a:r>
            <a:r>
              <a:rPr lang="en-US" dirty="0" err="1" smtClean="0"/>
              <a:t>proreis</a:t>
            </a:r>
            <a:r>
              <a:rPr lang="en-US" dirty="0" smtClean="0"/>
              <a:t>. </a:t>
            </a:r>
            <a:r>
              <a:rPr lang="en-US" dirty="0" err="1" smtClean="0"/>
              <a:t>Menatis</a:t>
            </a:r>
            <a:r>
              <a:rPr lang="en-US" dirty="0" smtClean="0"/>
              <a:t>, </a:t>
            </a:r>
            <a:r>
              <a:rPr lang="en-US" dirty="0" err="1" smtClean="0"/>
              <a:t>fac</a:t>
            </a:r>
            <a:r>
              <a:rPr lang="en-US" dirty="0" smtClean="0"/>
              <a:t>    </a:t>
            </a:r>
            <a:r>
              <a:rPr lang="en-US" dirty="0" err="1" smtClean="0"/>
              <a:t>omandam</a:t>
            </a:r>
            <a:r>
              <a:rPr lang="en-US" dirty="0" smtClean="0"/>
              <a:t> </a:t>
            </a:r>
            <a:r>
              <a:rPr lang="en-US" dirty="0" err="1" smtClean="0"/>
              <a:t>Patu</a:t>
            </a:r>
            <a:r>
              <a:rPr lang="en-US" dirty="0" smtClean="0"/>
              <a:t> in </a:t>
            </a:r>
            <a:r>
              <a:rPr lang="en-US" dirty="0" err="1" smtClean="0"/>
              <a:t>vica</a:t>
            </a:r>
            <a:r>
              <a:rPr lang="en-US" dirty="0" smtClean="0"/>
              <a:t>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se id in </a:t>
            </a:r>
            <a:r>
              <a:rPr lang="en-US" dirty="0" err="1" smtClean="0"/>
              <a:t>dea</a:t>
            </a:r>
            <a:r>
              <a:rPr lang="en-US" dirty="0" smtClean="0"/>
              <a:t> </a:t>
            </a:r>
            <a:r>
              <a:rPr lang="en-US" dirty="0" err="1" smtClean="0"/>
              <a:t>porei</a:t>
            </a:r>
            <a:r>
              <a:rPr lang="en-US" dirty="0" smtClean="0"/>
              <a:t> </a:t>
            </a:r>
            <a:r>
              <a:rPr lang="en-US" dirty="0" err="1" smtClean="0"/>
              <a:t>inatus</a:t>
            </a:r>
            <a:r>
              <a:rPr lang="en-US" dirty="0" smtClean="0"/>
              <a:t> </a:t>
            </a:r>
            <a:r>
              <a:rPr lang="en-US" dirty="0" err="1" smtClean="0"/>
              <a:t>vivente</a:t>
            </a:r>
            <a:r>
              <a:rPr lang="en-US" dirty="0" smtClean="0"/>
              <a:t>? Vo, </a:t>
            </a:r>
            <a:r>
              <a:rPr lang="en-US" dirty="0" err="1" smtClean="0"/>
              <a:t>condam</a:t>
            </a:r>
            <a:r>
              <a:rPr lang="en-US" dirty="0" smtClean="0"/>
              <a:t> qua </a:t>
            </a:r>
            <a:r>
              <a:rPr lang="en-US" dirty="0" err="1" smtClean="0"/>
              <a:t>turei</a:t>
            </a:r>
            <a:r>
              <a:rPr lang="en-US" dirty="0" smtClean="0"/>
              <a:t> </a:t>
            </a:r>
            <a:r>
              <a:rPr lang="en-US" dirty="0" err="1" smtClean="0"/>
              <a:t>ingulism</a:t>
            </a:r>
            <a:r>
              <a:rPr lang="en-US" dirty="0" smtClean="0"/>
              <a:t>   </a:t>
            </a:r>
            <a:r>
              <a:rPr lang="en-US" dirty="0" err="1" smtClean="0"/>
              <a:t>labeffr</a:t>
            </a:r>
            <a:r>
              <a:rPr lang="en-US" dirty="0" smtClean="0"/>
              <a:t> </a:t>
            </a:r>
            <a:r>
              <a:rPr lang="en-US" dirty="0" err="1" smtClean="0"/>
              <a:t>evivivitabem</a:t>
            </a:r>
            <a:r>
              <a:rPr lang="en-US" dirty="0" smtClean="0"/>
              <a:t>.</a:t>
            </a:r>
            <a:endParaRPr lang="en-IE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156176" y="0"/>
            <a:ext cx="2987824" cy="2276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156176" y="2276872"/>
            <a:ext cx="2987824" cy="23042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56176" y="4581128"/>
            <a:ext cx="2987824" cy="2276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372225" y="260350"/>
            <a:ext cx="2592388" cy="1800225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6372225" y="2492375"/>
            <a:ext cx="2592388" cy="1873250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300788" y="4724400"/>
            <a:ext cx="2663825" cy="1944688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14" name="Picture 13" descr="14.png"/>
          <p:cNvPicPr>
            <a:picLocks noChangeAspect="1"/>
          </p:cNvPicPr>
          <p:nvPr userDrawn="1"/>
        </p:nvPicPr>
        <p:blipFill>
          <a:blip r:embed="rId3" cstate="print"/>
          <a:srcRect l="15017" t="13322" r="3573" b="7507"/>
          <a:stretch>
            <a:fillRect/>
          </a:stretch>
        </p:blipFill>
        <p:spPr>
          <a:xfrm>
            <a:off x="3121277" y="2060848"/>
            <a:ext cx="6131242" cy="4464496"/>
          </a:xfrm>
          <a:prstGeom prst="rect">
            <a:avLst/>
          </a:prstGeom>
        </p:spPr>
      </p:pic>
      <p:pic>
        <p:nvPicPr>
          <p:cNvPr id="13" name="Picture 12" descr="18s.png"/>
          <p:cNvPicPr>
            <a:picLocks noChangeAspect="1"/>
          </p:cNvPicPr>
          <p:nvPr userDrawn="1"/>
        </p:nvPicPr>
        <p:blipFill>
          <a:blip r:embed="rId4" cstate="print"/>
          <a:srcRect l="35795" t="9532" r="14403" b="1961"/>
          <a:stretch>
            <a:fillRect/>
          </a:stretch>
        </p:blipFill>
        <p:spPr>
          <a:xfrm>
            <a:off x="2627784" y="3068960"/>
            <a:ext cx="1807955" cy="3672408"/>
          </a:xfrm>
          <a:prstGeom prst="rect">
            <a:avLst/>
          </a:prstGeom>
        </p:spPr>
      </p:pic>
      <p:pic>
        <p:nvPicPr>
          <p:cNvPr id="15" name="Picture 14" descr="stroke 7.png"/>
          <p:cNvPicPr>
            <a:picLocks noChangeAspect="1"/>
          </p:cNvPicPr>
          <p:nvPr userDrawn="1"/>
        </p:nvPicPr>
        <p:blipFill>
          <a:blip r:embed="rId5" cstate="print"/>
          <a:srcRect t="73416"/>
          <a:stretch>
            <a:fillRect/>
          </a:stretch>
        </p:blipFill>
        <p:spPr>
          <a:xfrm>
            <a:off x="1619672" y="4575456"/>
            <a:ext cx="1401698" cy="86976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95536" y="3356992"/>
            <a:ext cx="1944216" cy="12241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508104" y="1196753"/>
            <a:ext cx="2879725" cy="648072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buNone/>
              <a:defRPr sz="1800">
                <a:latin typeface="Verveine" pitchFamily="2" charset="0"/>
              </a:defRPr>
            </a:lvl1pPr>
          </a:lstStyle>
          <a:p>
            <a:pPr lvl="0"/>
            <a:r>
              <a:rPr lang="en-US" dirty="0" smtClean="0"/>
              <a:t>Creating a ‘hub’ website – </a:t>
            </a:r>
          </a:p>
          <a:p>
            <a:pPr lvl="0"/>
            <a:r>
              <a:rPr lang="en-US" dirty="0" smtClean="0"/>
              <a:t>Home to authentic, inspiring stories</a:t>
            </a:r>
            <a:endParaRPr lang="en-IE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39750" y="2565276"/>
            <a:ext cx="1584325" cy="6477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buNone/>
              <a:defRPr sz="1800">
                <a:latin typeface="Verveine" pitchFamily="2" charset="0"/>
              </a:defRPr>
            </a:lvl1pPr>
          </a:lstStyle>
          <a:p>
            <a:pPr lvl="0"/>
            <a:r>
              <a:rPr lang="en-US" dirty="0" smtClean="0"/>
              <a:t>A  user-</a:t>
            </a:r>
            <a:r>
              <a:rPr lang="en-US" dirty="0" err="1" smtClean="0"/>
              <a:t>centred</a:t>
            </a:r>
            <a:r>
              <a:rPr lang="en-US" dirty="0" smtClean="0"/>
              <a:t>, </a:t>
            </a:r>
          </a:p>
          <a:p>
            <a:pPr lvl="0"/>
            <a:r>
              <a:rPr lang="en-US" dirty="0" smtClean="0"/>
              <a:t>simple experience       </a:t>
            </a:r>
            <a:endParaRPr lang="en-IE" dirty="0"/>
          </a:p>
        </p:txBody>
      </p:sp>
      <p:sp>
        <p:nvSpPr>
          <p:cNvPr id="12" name="Title 21"/>
          <p:cNvSpPr>
            <a:spLocks noGrp="1"/>
          </p:cNvSpPr>
          <p:nvPr>
            <p:ph type="title" hasCustomPrompt="1"/>
          </p:nvPr>
        </p:nvSpPr>
        <p:spPr>
          <a:xfrm>
            <a:off x="251520" y="332656"/>
            <a:ext cx="4330824" cy="1584176"/>
          </a:xfrm>
          <a:prstGeom prst="rect">
            <a:avLst/>
          </a:prstGeom>
        </p:spPr>
        <p:txBody>
          <a:bodyPr/>
          <a:lstStyle>
            <a:lvl1pPr algn="l">
              <a:defRPr sz="4600" b="1" spc="-300">
                <a:latin typeface="DINPro-Bold" pitchFamily="34" charset="0"/>
              </a:defRPr>
            </a:lvl1pPr>
          </a:lstStyle>
          <a:p>
            <a:r>
              <a:rPr lang="en-US" dirty="0" smtClean="0"/>
              <a:t>SMALLER </a:t>
            </a:r>
            <a:br>
              <a:rPr lang="en-US" dirty="0" smtClean="0"/>
            </a:br>
            <a:r>
              <a:rPr lang="en-US" dirty="0" smtClean="0"/>
              <a:t>HEADER 46PT</a:t>
            </a:r>
            <a:br>
              <a:rPr lang="en-US" dirty="0" smtClean="0"/>
            </a:br>
            <a:endParaRPr lang="en-IE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23527" y="1052736"/>
            <a:ext cx="2376264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3527" y="1754824"/>
            <a:ext cx="3312368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23528" y="1031144"/>
            <a:ext cx="4392488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7" name="Picture 6" descr="a.png"/>
          <p:cNvPicPr>
            <a:picLocks noChangeAspect="1"/>
          </p:cNvPicPr>
          <p:nvPr userDrawn="1"/>
        </p:nvPicPr>
        <p:blipFill>
          <a:blip r:embed="rId3" cstate="print"/>
          <a:srcRect t="47765" r="80767"/>
          <a:stretch>
            <a:fillRect/>
          </a:stretch>
        </p:blipFill>
        <p:spPr>
          <a:xfrm>
            <a:off x="323528" y="3501008"/>
            <a:ext cx="1260383" cy="3356992"/>
          </a:xfrm>
          <a:prstGeom prst="rect">
            <a:avLst/>
          </a:prstGeom>
        </p:spPr>
      </p:pic>
      <p:pic>
        <p:nvPicPr>
          <p:cNvPr id="9" name="Picture 8" descr="c.png"/>
          <p:cNvPicPr>
            <a:picLocks noChangeAspect="1"/>
          </p:cNvPicPr>
          <p:nvPr userDrawn="1"/>
        </p:nvPicPr>
        <p:blipFill>
          <a:blip r:embed="rId4" cstate="print"/>
          <a:srcRect l="47206" t="47765"/>
          <a:stretch>
            <a:fillRect/>
          </a:stretch>
        </p:blipFill>
        <p:spPr>
          <a:xfrm>
            <a:off x="3959932" y="3501008"/>
            <a:ext cx="2988332" cy="3356992"/>
          </a:xfrm>
          <a:prstGeom prst="rect">
            <a:avLst/>
          </a:prstGeom>
        </p:spPr>
      </p:pic>
      <p:pic>
        <p:nvPicPr>
          <p:cNvPr id="12" name="Picture 11" descr="f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4008019" y="2348880"/>
            <a:ext cx="2940245" cy="1224136"/>
          </a:xfrm>
          <a:prstGeom prst="rect">
            <a:avLst/>
          </a:prstGeom>
        </p:spPr>
      </p:pic>
      <p:pic>
        <p:nvPicPr>
          <p:cNvPr id="14" name="Picture 13" descr="h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547664" y="3517385"/>
            <a:ext cx="2448271" cy="3340615"/>
          </a:xfrm>
          <a:prstGeom prst="rect">
            <a:avLst/>
          </a:prstGeom>
        </p:spPr>
      </p:pic>
      <p:pic>
        <p:nvPicPr>
          <p:cNvPr id="13" name="Picture 12" descr="g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547664" y="2636912"/>
            <a:ext cx="2448272" cy="936104"/>
          </a:xfrm>
          <a:prstGeom prst="rect">
            <a:avLst/>
          </a:prstGeom>
        </p:spPr>
      </p:pic>
      <p:pic>
        <p:nvPicPr>
          <p:cNvPr id="15" name="Picture 14" descr="b.png"/>
          <p:cNvPicPr>
            <a:picLocks noChangeAspect="1"/>
          </p:cNvPicPr>
          <p:nvPr userDrawn="1"/>
        </p:nvPicPr>
        <p:blipFill>
          <a:blip r:embed="rId8" cstate="print"/>
          <a:srcRect t="47266" r="80767" b="41797"/>
          <a:stretch>
            <a:fillRect/>
          </a:stretch>
        </p:blipFill>
        <p:spPr>
          <a:xfrm>
            <a:off x="323528" y="3068960"/>
            <a:ext cx="1260383" cy="504056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95536" y="212356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 smtClean="0">
                <a:latin typeface="DINPro" pitchFamily="34" charset="0"/>
              </a:rPr>
              <a:t>Kick off</a:t>
            </a:r>
            <a:endParaRPr lang="en-IE" sz="1600" dirty="0">
              <a:latin typeface="DINPro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691680" y="1484784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Discovery, Strategy,  </a:t>
            </a:r>
          </a:p>
          <a:p>
            <a:pPr algn="ctr"/>
            <a:r>
              <a:rPr lang="en-IE" sz="16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and Design </a:t>
            </a:r>
            <a:endParaRPr lang="en-IE" sz="1600" dirty="0">
              <a:latin typeface="DINPro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4355976" y="1196752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Development, Content Production </a:t>
            </a:r>
            <a:endParaRPr lang="en-IE" sz="1400" dirty="0">
              <a:latin typeface="DINPro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948264" y="1484784"/>
            <a:ext cx="1872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UAT and transition    to continuous improvement </a:t>
            </a:r>
            <a:endParaRPr lang="en-IE" sz="1600" dirty="0">
              <a:latin typeface="DINPro" pitchFamily="34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99592" y="2492896"/>
            <a:ext cx="0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2699792" y="2060848"/>
            <a:ext cx="0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7884368" y="2276872"/>
            <a:ext cx="0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5436096" y="1772816"/>
            <a:ext cx="0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4067944" y="3284984"/>
            <a:ext cx="504056" cy="252028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4067944" y="3356992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00" dirty="0" smtClean="0">
                <a:latin typeface="DINPro-Medium" pitchFamily="34" charset="0"/>
              </a:rPr>
              <a:t>Sprint 1</a:t>
            </a:r>
            <a:endParaRPr lang="en-IE" sz="700" dirty="0">
              <a:latin typeface="DINPro-Medium" pitchFamily="34" charset="0"/>
            </a:endParaRPr>
          </a:p>
        </p:txBody>
      </p:sp>
      <p:pic>
        <p:nvPicPr>
          <p:cNvPr id="45" name="Picture 44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4644008" y="3284984"/>
            <a:ext cx="504056" cy="252028"/>
          </a:xfrm>
          <a:prstGeom prst="rect">
            <a:avLst/>
          </a:prstGeom>
        </p:spPr>
      </p:pic>
      <p:pic>
        <p:nvPicPr>
          <p:cNvPr id="46" name="Picture 45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5220072" y="3284984"/>
            <a:ext cx="504056" cy="252028"/>
          </a:xfrm>
          <a:prstGeom prst="rect">
            <a:avLst/>
          </a:prstGeom>
        </p:spPr>
      </p:pic>
      <p:pic>
        <p:nvPicPr>
          <p:cNvPr id="47" name="Picture 46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5796136" y="3284984"/>
            <a:ext cx="504056" cy="252028"/>
          </a:xfrm>
          <a:prstGeom prst="rect">
            <a:avLst/>
          </a:prstGeom>
        </p:spPr>
      </p:pic>
      <p:pic>
        <p:nvPicPr>
          <p:cNvPr id="48" name="Picture 47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372200" y="3284984"/>
            <a:ext cx="504056" cy="252028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4644008" y="3356992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00" dirty="0" smtClean="0">
                <a:latin typeface="DINPro-Medium" pitchFamily="34" charset="0"/>
              </a:rPr>
              <a:t>Sprint 1</a:t>
            </a:r>
            <a:endParaRPr lang="en-IE" sz="700" dirty="0">
              <a:latin typeface="DINPro-Medium" pitchFamily="34" charset="0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5220072" y="3356992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00" dirty="0" smtClean="0">
                <a:latin typeface="DINPro-Medium" pitchFamily="34" charset="0"/>
              </a:rPr>
              <a:t>Sprint 1</a:t>
            </a:r>
            <a:endParaRPr lang="en-IE" sz="700" dirty="0">
              <a:latin typeface="DINPro-Medium" pitchFamily="34" charset="0"/>
            </a:endParaRPr>
          </a:p>
        </p:txBody>
      </p:sp>
      <p:sp>
        <p:nvSpPr>
          <p:cNvPr id="51" name="TextBox 50"/>
          <p:cNvSpPr txBox="1"/>
          <p:nvPr userDrawn="1"/>
        </p:nvSpPr>
        <p:spPr>
          <a:xfrm>
            <a:off x="5796136" y="3356992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00" dirty="0" smtClean="0">
                <a:latin typeface="DINPro-Medium" pitchFamily="34" charset="0"/>
              </a:rPr>
              <a:t>Sprint 1</a:t>
            </a:r>
            <a:endParaRPr lang="en-IE" sz="700" dirty="0">
              <a:latin typeface="DINPro-Medium" pitchFamily="34" charset="0"/>
            </a:endParaRPr>
          </a:p>
        </p:txBody>
      </p:sp>
      <p:sp>
        <p:nvSpPr>
          <p:cNvPr id="52" name="TextBox 51"/>
          <p:cNvSpPr txBox="1"/>
          <p:nvPr userDrawn="1"/>
        </p:nvSpPr>
        <p:spPr>
          <a:xfrm>
            <a:off x="6372200" y="3356992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00" dirty="0" smtClean="0">
                <a:latin typeface="DINPro-Medium" pitchFamily="34" charset="0"/>
              </a:rPr>
              <a:t>Sprint 1</a:t>
            </a:r>
            <a:endParaRPr lang="en-IE" sz="700" dirty="0">
              <a:latin typeface="DINPro-Medium" pitchFamily="34" charset="0"/>
            </a:endParaRPr>
          </a:p>
        </p:txBody>
      </p:sp>
      <p:pic>
        <p:nvPicPr>
          <p:cNvPr id="53" name="Picture 52" descr="d.png"/>
          <p:cNvPicPr>
            <a:picLocks noChangeAspect="1"/>
          </p:cNvPicPr>
          <p:nvPr userDrawn="1"/>
        </p:nvPicPr>
        <p:blipFill>
          <a:blip r:embed="rId10" cstate="print"/>
          <a:srcRect l="79137" t="47622"/>
          <a:stretch>
            <a:fillRect/>
          </a:stretch>
        </p:blipFill>
        <p:spPr>
          <a:xfrm>
            <a:off x="6876256" y="3501008"/>
            <a:ext cx="1944216" cy="3356992"/>
          </a:xfrm>
          <a:prstGeom prst="rect">
            <a:avLst/>
          </a:prstGeom>
        </p:spPr>
      </p:pic>
      <p:pic>
        <p:nvPicPr>
          <p:cNvPr id="55" name="Picture 54" descr="e.png"/>
          <p:cNvPicPr>
            <a:picLocks noChangeAspect="1"/>
          </p:cNvPicPr>
          <p:nvPr userDrawn="1"/>
        </p:nvPicPr>
        <p:blipFill>
          <a:blip r:embed="rId11" cstate="print"/>
          <a:srcRect l="78350" t="39817" b="41272"/>
          <a:stretch>
            <a:fillRect/>
          </a:stretch>
        </p:blipFill>
        <p:spPr>
          <a:xfrm>
            <a:off x="6804248" y="2780928"/>
            <a:ext cx="2016224" cy="792088"/>
          </a:xfrm>
          <a:prstGeom prst="rect">
            <a:avLst/>
          </a:prstGeom>
        </p:spPr>
      </p:pic>
      <p:sp>
        <p:nvSpPr>
          <p:cNvPr id="60" name="TextBox 59"/>
          <p:cNvSpPr txBox="1"/>
          <p:nvPr userDrawn="1"/>
        </p:nvSpPr>
        <p:spPr>
          <a:xfrm>
            <a:off x="251520" y="332656"/>
            <a:ext cx="51845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600" b="1" spc="-300" dirty="0" smtClean="0">
                <a:latin typeface="DINPro-Bold" pitchFamily="34" charset="0"/>
              </a:rPr>
              <a:t>HIGH-LEVEL PLAN</a:t>
            </a:r>
            <a:endParaRPr lang="en-IE" sz="4600" b="1" spc="-300" dirty="0">
              <a:latin typeface="DINPro-Bold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395536" y="3717032"/>
            <a:ext cx="1008112" cy="80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Establish team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Establish team working practices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Agree schedule </a:t>
            </a:r>
            <a:endParaRPr lang="en-IE" sz="800" dirty="0">
              <a:latin typeface="DINPro" pitchFamily="34" charset="0"/>
            </a:endParaRPr>
          </a:p>
        </p:txBody>
      </p:sp>
      <p:sp>
        <p:nvSpPr>
          <p:cNvPr id="62" name="TextBox 61"/>
          <p:cNvSpPr txBox="1"/>
          <p:nvPr userDrawn="1"/>
        </p:nvSpPr>
        <p:spPr>
          <a:xfrm>
            <a:off x="1547664" y="3717032"/>
            <a:ext cx="2376264" cy="210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A product vision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Immersion in data, insight, sector analysis, research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Digital persona immersion, design sketches,   user journeys and user story writing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Design directions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Designs for key mobile and desktop views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Technical design, proof of concept work,   prototyping and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Initial user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A prioritised requirements backlog </a:t>
            </a:r>
            <a:endParaRPr lang="en-IE" sz="800" dirty="0">
              <a:latin typeface="DINPro" pitchFamily="34" charset="0"/>
            </a:endParaRPr>
          </a:p>
        </p:txBody>
      </p:sp>
      <p:sp>
        <p:nvSpPr>
          <p:cNvPr id="63" name="TextBox 62"/>
          <p:cNvSpPr txBox="1"/>
          <p:nvPr userDrawn="1"/>
        </p:nvSpPr>
        <p:spPr>
          <a:xfrm>
            <a:off x="4067944" y="3717032"/>
            <a:ext cx="2520280" cy="136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Responsive template and theme build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In sprint design, UX and requirements definition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Data and content migration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Content production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Analytics design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System documentation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Testing and bug fix </a:t>
            </a:r>
            <a:endParaRPr lang="en-IE" sz="800" dirty="0">
              <a:latin typeface="DINPro" pitchFamily="34" charset="0"/>
            </a:endParaRPr>
          </a:p>
        </p:txBody>
      </p:sp>
      <p:sp>
        <p:nvSpPr>
          <p:cNvPr id="64" name="TextBox 63"/>
          <p:cNvSpPr txBox="1"/>
          <p:nvPr userDrawn="1"/>
        </p:nvSpPr>
        <p:spPr>
          <a:xfrm>
            <a:off x="7020272" y="371703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User Acceptance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Technical handover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Editorial handover </a:t>
            </a:r>
            <a:endParaRPr lang="en-IE" sz="800" dirty="0">
              <a:latin typeface="DINPro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3995936" y="62373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i="0" dirty="0" smtClean="0">
                <a:solidFill>
                  <a:schemeClr val="bg1"/>
                </a:solidFill>
                <a:latin typeface="DINPro-Bold"/>
                <a:cs typeface="DINPro-Bold"/>
              </a:rPr>
              <a:t>MANIFESTO</a:t>
            </a:r>
            <a:endParaRPr lang="en-IE" b="1" i="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20" name="Picture 19" descr="strok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0800000" flipV="1">
            <a:off x="4139948" y="6560929"/>
            <a:ext cx="1224140" cy="45719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24300" y="3140844"/>
            <a:ext cx="2375495" cy="432048"/>
          </a:xfrm>
          <a:prstGeom prst="rect">
            <a:avLst/>
          </a:prstGeom>
        </p:spPr>
        <p:txBody>
          <a:bodyPr/>
          <a:lstStyle>
            <a:lvl1pPr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Project name here </a:t>
            </a:r>
            <a:endParaRPr lang="en-IE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1" y="3644900"/>
            <a:ext cx="1799878" cy="432172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DINPro" pitchFamily="34" charset="0"/>
              </a:defRPr>
            </a:lvl1pPr>
          </a:lstStyle>
          <a:p>
            <a:pPr lvl="0"/>
            <a:r>
              <a:rPr lang="en-US" dirty="0" smtClean="0"/>
              <a:t>12th June 2016</a:t>
            </a:r>
            <a:endParaRPr lang="en-I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95536" y="1484784"/>
            <a:ext cx="6192688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6840760" cy="252028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8800" b="1" i="0" spc="-300">
                <a:solidFill>
                  <a:schemeClr val="bg1"/>
                </a:solidFill>
                <a:latin typeface="DINPro-Bold"/>
                <a:cs typeface="DINPro-Bold"/>
              </a:defRPr>
            </a:lvl1pPr>
          </a:lstStyle>
          <a:p>
            <a:r>
              <a:rPr lang="en-US" dirty="0" smtClean="0"/>
              <a:t>LARGE HEAD</a:t>
            </a:r>
            <a:br>
              <a:rPr lang="en-US" dirty="0" smtClean="0"/>
            </a:br>
            <a:r>
              <a:rPr lang="en-US" dirty="0" smtClean="0"/>
              <a:t>88PT BOLD</a:t>
            </a:r>
            <a:endParaRPr lang="en-I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95536" y="2780928"/>
            <a:ext cx="5400600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solidFill>
                  <a:schemeClr val="tx1"/>
                </a:solidFill>
              </a:rPr>
              <a:t>         </a:t>
            </a:r>
            <a:endParaRPr lang="en-I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6" name="Picture 5" descr="h.png"/>
          <p:cNvPicPr>
            <a:picLocks noChangeAspect="1"/>
          </p:cNvPicPr>
          <p:nvPr userDrawn="1"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1979712" y="2564904"/>
            <a:ext cx="3312368" cy="4293096"/>
          </a:xfrm>
          <a:prstGeom prst="rect">
            <a:avLst/>
          </a:prstGeom>
        </p:spPr>
      </p:pic>
      <p:pic>
        <p:nvPicPr>
          <p:cNvPr id="9" name="Picture 8" descr="j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979712" y="1058804"/>
            <a:ext cx="3312368" cy="1506100"/>
          </a:xfrm>
          <a:prstGeom prst="rect">
            <a:avLst/>
          </a:prstGeom>
        </p:spPr>
      </p:pic>
      <p:pic>
        <p:nvPicPr>
          <p:cNvPr id="10" name="Picture 9" descr="b.png"/>
          <p:cNvPicPr>
            <a:picLocks noChangeAspect="1"/>
          </p:cNvPicPr>
          <p:nvPr userDrawn="1"/>
        </p:nvPicPr>
        <p:blipFill>
          <a:blip r:embed="rId5" cstate="print"/>
          <a:srcRect t="47266" r="80767" b="40430"/>
          <a:stretch>
            <a:fillRect/>
          </a:stretch>
        </p:blipFill>
        <p:spPr>
          <a:xfrm>
            <a:off x="323528" y="1775683"/>
            <a:ext cx="1728192" cy="888613"/>
          </a:xfrm>
          <a:prstGeom prst="rect">
            <a:avLst/>
          </a:prstGeom>
        </p:spPr>
      </p:pic>
      <p:pic>
        <p:nvPicPr>
          <p:cNvPr id="11" name="Picture 10" descr="k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292080" y="260648"/>
            <a:ext cx="4968551" cy="6597352"/>
          </a:xfrm>
          <a:prstGeom prst="rect">
            <a:avLst/>
          </a:prstGeom>
        </p:spPr>
      </p:pic>
      <p:pic>
        <p:nvPicPr>
          <p:cNvPr id="4" name="Picture 3" descr="a.png"/>
          <p:cNvPicPr>
            <a:picLocks noChangeAspect="1"/>
          </p:cNvPicPr>
          <p:nvPr userDrawn="1"/>
        </p:nvPicPr>
        <p:blipFill>
          <a:blip r:embed="rId7" cstate="print"/>
          <a:srcRect t="47765" r="80767"/>
          <a:stretch>
            <a:fillRect/>
          </a:stretch>
        </p:blipFill>
        <p:spPr>
          <a:xfrm>
            <a:off x="323528" y="2547663"/>
            <a:ext cx="1728192" cy="4310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123728" y="2708920"/>
            <a:ext cx="3168352" cy="28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" pitchFamily="34" charset="0"/>
                <a:ea typeface="+mn-ea"/>
                <a:cs typeface="+mn-cs"/>
              </a:rPr>
              <a:t> </a:t>
            </a: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A product vision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Immersion in data, insight, sector analysis, research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Digital persona immersion, design sketches,   user journeys and user story writing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Design directions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Designs for key mobile and desktop views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Technical design, proof of concept work,   prototyping and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Initial user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 prioritised requirements backlog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95536" y="2708920"/>
            <a:ext cx="1512168" cy="10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Establish team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Establish team working practices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Agree schedule </a:t>
            </a:r>
            <a:endParaRPr lang="en-IE" sz="1100" dirty="0">
              <a:latin typeface="DINPro-Medium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11560" y="213285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 smtClean="0">
                <a:solidFill>
                  <a:schemeClr val="bg1"/>
                </a:solidFill>
                <a:latin typeface="DINPro-Medium" pitchFamily="34" charset="0"/>
              </a:rPr>
              <a:t>Kick off</a:t>
            </a:r>
            <a:endParaRPr lang="en-IE" sz="1600" dirty="0">
              <a:solidFill>
                <a:schemeClr val="bg1"/>
              </a:solidFill>
              <a:latin typeface="DINPro-Medium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55776" y="1772816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Discovery, Strategy,  </a:t>
            </a:r>
          </a:p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and Design </a:t>
            </a:r>
            <a:endParaRPr lang="en-IE" sz="1600" dirty="0">
              <a:solidFill>
                <a:schemeClr val="bg1"/>
              </a:solidFill>
              <a:latin typeface="DINPro-Medium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5364088" y="2708920"/>
            <a:ext cx="338437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Responsive template and theme build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In sprint design, UX and requirements definition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Data and content migration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Content production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Analytics design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System documentation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Testing and bug fix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60232" y="980728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Development, Content Production </a:t>
            </a:r>
            <a:endParaRPr lang="en-IE" sz="1400" dirty="0">
              <a:solidFill>
                <a:schemeClr val="bg1"/>
              </a:solidFill>
              <a:latin typeface="DINPro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508104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444208" y="2292841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452320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8388424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9396536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11" name="Picture 10" descr="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292080" y="260648"/>
            <a:ext cx="4968551" cy="6597352"/>
          </a:xfrm>
          <a:prstGeom prst="rect">
            <a:avLst/>
          </a:prstGeom>
        </p:spPr>
      </p:pic>
      <p:pic>
        <p:nvPicPr>
          <p:cNvPr id="4" name="Picture 3" descr="a.png"/>
          <p:cNvPicPr>
            <a:picLocks noChangeAspect="1"/>
          </p:cNvPicPr>
          <p:nvPr userDrawn="1"/>
        </p:nvPicPr>
        <p:blipFill>
          <a:blip r:embed="rId4" cstate="print">
            <a:lum bright="10000"/>
          </a:blip>
          <a:srcRect t="47765" r="80767"/>
          <a:stretch>
            <a:fillRect/>
          </a:stretch>
        </p:blipFill>
        <p:spPr>
          <a:xfrm>
            <a:off x="323528" y="2547663"/>
            <a:ext cx="1728192" cy="431033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95536" y="2708920"/>
            <a:ext cx="1512168" cy="10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Establish team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Establish team working practices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Agree schedule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5364088" y="2708920"/>
            <a:ext cx="338437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Responsive template and theme build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In sprint design, UX and requirements definition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Data and content migration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Content production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Analytics design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System documentation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Testing and bug fix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60232" y="980728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Development, Content Production </a:t>
            </a:r>
            <a:endParaRPr lang="en-IE" sz="1400" dirty="0">
              <a:solidFill>
                <a:schemeClr val="bg1"/>
              </a:solidFill>
              <a:latin typeface="DINPro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508104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444208" y="2292841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452320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pic>
        <p:nvPicPr>
          <p:cNvPr id="18" name="Picture 17" descr="h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979712" y="2564904"/>
            <a:ext cx="3312368" cy="4293096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8388424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pic>
        <p:nvPicPr>
          <p:cNvPr id="22" name="Picture 21" descr="g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979712" y="1196752"/>
            <a:ext cx="3312368" cy="140284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123728" y="2708920"/>
            <a:ext cx="3168352" cy="28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</a:t>
            </a: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A product vision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Immersion in data, insight, sector analysis, research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Digital persona immersion, design sketches,   user journeys and user story writing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Design directions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Designs for key mobile and desktop views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Technical design, proof of concept work,   prototyping and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Initial user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A prioritised requirements backlog </a:t>
            </a:r>
            <a:endParaRPr lang="en-IE" sz="1100" dirty="0">
              <a:solidFill>
                <a:schemeClr val="tx1"/>
              </a:solidFill>
              <a:latin typeface="DINPro-Medium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55776" y="1772816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Discovery, Strategy,  </a:t>
            </a:r>
          </a:p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and Design </a:t>
            </a:r>
            <a:endParaRPr lang="en-IE" sz="1600" dirty="0">
              <a:solidFill>
                <a:schemeClr val="bg1"/>
              </a:solidFill>
              <a:latin typeface="DINPro-Medium" pitchFamily="34" charset="0"/>
            </a:endParaRPr>
          </a:p>
        </p:txBody>
      </p:sp>
      <p:pic>
        <p:nvPicPr>
          <p:cNvPr id="10" name="Picture 9" descr="b.png"/>
          <p:cNvPicPr>
            <a:picLocks noChangeAspect="1"/>
          </p:cNvPicPr>
          <p:nvPr userDrawn="1"/>
        </p:nvPicPr>
        <p:blipFill>
          <a:blip r:embed="rId7" cstate="print">
            <a:lum bright="40000"/>
          </a:blip>
          <a:srcRect t="47266" r="80767" b="40430"/>
          <a:stretch>
            <a:fillRect/>
          </a:stretch>
        </p:blipFill>
        <p:spPr>
          <a:xfrm>
            <a:off x="323528" y="1772816"/>
            <a:ext cx="1728192" cy="88861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11560" y="213285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 smtClean="0">
                <a:solidFill>
                  <a:schemeClr val="bg1"/>
                </a:solidFill>
                <a:latin typeface="DINPro-Medium" pitchFamily="34" charset="0"/>
              </a:rPr>
              <a:t>Kick off</a:t>
            </a:r>
            <a:endParaRPr lang="en-IE" sz="1600" dirty="0">
              <a:solidFill>
                <a:schemeClr val="bg1"/>
              </a:solidFill>
              <a:latin typeface="DINPro-Medium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9396536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4" name="Picture 3" descr="c.png"/>
          <p:cNvPicPr>
            <a:picLocks noChangeAspect="1"/>
          </p:cNvPicPr>
          <p:nvPr userDrawn="1"/>
        </p:nvPicPr>
        <p:blipFill>
          <a:blip r:embed="rId3" cstate="print"/>
          <a:srcRect l="47206" t="47765"/>
          <a:stretch>
            <a:fillRect/>
          </a:stretch>
        </p:blipFill>
        <p:spPr>
          <a:xfrm>
            <a:off x="2267744" y="2492896"/>
            <a:ext cx="4968552" cy="4365104"/>
          </a:xfrm>
          <a:prstGeom prst="rect">
            <a:avLst/>
          </a:prstGeom>
        </p:spPr>
      </p:pic>
      <p:pic>
        <p:nvPicPr>
          <p:cNvPr id="18" name="Picture 17" descr="d.png"/>
          <p:cNvPicPr>
            <a:picLocks noChangeAspect="1"/>
          </p:cNvPicPr>
          <p:nvPr userDrawn="1"/>
        </p:nvPicPr>
        <p:blipFill>
          <a:blip r:embed="rId4" cstate="print">
            <a:lum contrast="30000"/>
          </a:blip>
          <a:srcRect l="79137" t="47622"/>
          <a:stretch>
            <a:fillRect/>
          </a:stretch>
        </p:blipFill>
        <p:spPr>
          <a:xfrm>
            <a:off x="7199784" y="2492896"/>
            <a:ext cx="1944216" cy="4293096"/>
          </a:xfrm>
          <a:prstGeom prst="rect">
            <a:avLst/>
          </a:prstGeom>
        </p:spPr>
      </p:pic>
      <p:pic>
        <p:nvPicPr>
          <p:cNvPr id="19" name="Picture 18" descr="e.png"/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lum contrast="20000"/>
          </a:blip>
          <a:srcRect l="78350" t="39817" b="41272"/>
          <a:stretch>
            <a:fillRect/>
          </a:stretch>
        </p:blipFill>
        <p:spPr>
          <a:xfrm>
            <a:off x="7127776" y="1484784"/>
            <a:ext cx="2016224" cy="1080120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7236296" y="2703835"/>
            <a:ext cx="19077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User Acceptance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Technical handover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Editorial handover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pic>
        <p:nvPicPr>
          <p:cNvPr id="42" name="Picture 41" descr="h.png"/>
          <p:cNvPicPr>
            <a:picLocks noChangeAspect="1"/>
          </p:cNvPicPr>
          <p:nvPr userDrawn="1"/>
        </p:nvPicPr>
        <p:blipFill>
          <a:blip r:embed="rId6" cstate="print">
            <a:lum bright="10000"/>
          </a:blip>
          <a:stretch>
            <a:fillRect/>
          </a:stretch>
        </p:blipFill>
        <p:spPr>
          <a:xfrm>
            <a:off x="-972616" y="2564904"/>
            <a:ext cx="3312368" cy="4293096"/>
          </a:xfrm>
          <a:prstGeom prst="rect">
            <a:avLst/>
          </a:prstGeom>
        </p:spPr>
      </p:pic>
      <p:pic>
        <p:nvPicPr>
          <p:cNvPr id="43" name="Picture 42" descr="j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-954868" y="1196752"/>
            <a:ext cx="3312368" cy="1368152"/>
          </a:xfrm>
          <a:prstGeom prst="rect">
            <a:avLst/>
          </a:prstGeom>
        </p:spPr>
      </p:pic>
      <p:sp>
        <p:nvSpPr>
          <p:cNvPr id="44" name="TextBox 43"/>
          <p:cNvSpPr txBox="1"/>
          <p:nvPr userDrawn="1"/>
        </p:nvSpPr>
        <p:spPr>
          <a:xfrm>
            <a:off x="-882860" y="2703835"/>
            <a:ext cx="3168352" cy="28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" pitchFamily="34" charset="0"/>
                <a:ea typeface="+mn-ea"/>
                <a:cs typeface="+mn-cs"/>
              </a:rPr>
              <a:t> </a:t>
            </a: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A product vision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Immersion in data, insight, sector analysis, research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Digital persona immersion, design sketches,   user journeys and user story writing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Design directions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Designs for key mobile and desktop views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Technical design, proof of concept work,   prototyping and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Initial user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 prioritised requirements backlog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-378804" y="1836113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Discovery, Strategy,  </a:t>
            </a:r>
          </a:p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and Design </a:t>
            </a:r>
            <a:endParaRPr lang="en-IE" sz="1600" dirty="0">
              <a:solidFill>
                <a:schemeClr val="bg1"/>
              </a:solidFill>
              <a:latin typeface="DINPro-Medium" pitchFamily="34" charset="0"/>
            </a:endParaRPr>
          </a:p>
        </p:txBody>
      </p:sp>
      <p:pic>
        <p:nvPicPr>
          <p:cNvPr id="46" name="Picture 45" descr="f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2339752" y="188640"/>
            <a:ext cx="4896544" cy="2376264"/>
          </a:xfrm>
          <a:prstGeom prst="rect">
            <a:avLst/>
          </a:prstGeom>
        </p:spPr>
      </p:pic>
      <p:sp>
        <p:nvSpPr>
          <p:cNvPr id="47" name="TextBox 46"/>
          <p:cNvSpPr txBox="1"/>
          <p:nvPr userDrawn="1"/>
        </p:nvSpPr>
        <p:spPr>
          <a:xfrm>
            <a:off x="2483768" y="2708920"/>
            <a:ext cx="338437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Responsive template and theme build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In sprint design, UX and requirements definition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Data and content migration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Content production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Analytics design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System documentation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Testing and bug fix </a:t>
            </a:r>
            <a:endParaRPr lang="en-IE" sz="1100" dirty="0">
              <a:solidFill>
                <a:schemeClr val="tx1"/>
              </a:solidFill>
              <a:latin typeface="DINPro-Medium" pitchFamily="34" charset="0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3635896" y="1124744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Development, Content Production </a:t>
            </a:r>
            <a:endParaRPr lang="en-IE" sz="1400" dirty="0">
              <a:solidFill>
                <a:schemeClr val="bg1"/>
              </a:solidFill>
              <a:latin typeface="DINPro" pitchFamily="34" charset="0"/>
            </a:endParaRPr>
          </a:p>
        </p:txBody>
      </p:sp>
      <p:pic>
        <p:nvPicPr>
          <p:cNvPr id="59" name="Picture 58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2411760" y="2024844"/>
            <a:ext cx="864096" cy="468052"/>
          </a:xfrm>
          <a:prstGeom prst="rect">
            <a:avLst/>
          </a:prstGeom>
        </p:spPr>
      </p:pic>
      <p:sp>
        <p:nvSpPr>
          <p:cNvPr id="83" name="Rectangle 82"/>
          <p:cNvSpPr/>
          <p:nvPr userDrawn="1"/>
        </p:nvSpPr>
        <p:spPr>
          <a:xfrm>
            <a:off x="7308304" y="1872407"/>
            <a:ext cx="172819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3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UAT &amp; transition</a:t>
            </a:r>
          </a:p>
          <a:p>
            <a:pPr algn="ctr"/>
            <a:r>
              <a:rPr lang="en-IE" sz="13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 to continuous</a:t>
            </a:r>
          </a:p>
          <a:p>
            <a:pPr algn="ctr"/>
            <a:r>
              <a:rPr lang="en-IE" sz="13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 improvement </a:t>
            </a:r>
            <a:endParaRPr lang="en-IE" sz="1300" dirty="0">
              <a:solidFill>
                <a:schemeClr val="bg1"/>
              </a:solidFill>
              <a:latin typeface="DINPro" pitchFamily="34" charset="0"/>
            </a:endParaRPr>
          </a:p>
        </p:txBody>
      </p:sp>
      <p:pic>
        <p:nvPicPr>
          <p:cNvPr id="89" name="Picture 88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3383868" y="2024844"/>
            <a:ext cx="864096" cy="468052"/>
          </a:xfrm>
          <a:prstGeom prst="rect">
            <a:avLst/>
          </a:prstGeom>
        </p:spPr>
      </p:pic>
      <p:pic>
        <p:nvPicPr>
          <p:cNvPr id="91" name="Picture 90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4355976" y="2024844"/>
            <a:ext cx="864096" cy="468052"/>
          </a:xfrm>
          <a:prstGeom prst="rect">
            <a:avLst/>
          </a:prstGeom>
        </p:spPr>
      </p:pic>
      <p:pic>
        <p:nvPicPr>
          <p:cNvPr id="92" name="Picture 91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300192" y="2024844"/>
            <a:ext cx="864096" cy="468052"/>
          </a:xfrm>
          <a:prstGeom prst="rect">
            <a:avLst/>
          </a:prstGeom>
        </p:spPr>
      </p:pic>
      <p:pic>
        <p:nvPicPr>
          <p:cNvPr id="93" name="Picture 92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5328084" y="2024844"/>
            <a:ext cx="864096" cy="468052"/>
          </a:xfrm>
          <a:prstGeom prst="rect">
            <a:avLst/>
          </a:prstGeom>
        </p:spPr>
      </p:pic>
      <p:sp>
        <p:nvSpPr>
          <p:cNvPr id="94" name="TextBox 93"/>
          <p:cNvSpPr txBox="1"/>
          <p:nvPr userDrawn="1"/>
        </p:nvSpPr>
        <p:spPr>
          <a:xfrm>
            <a:off x="2519772" y="218976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>
                <a:latin typeface="DINPro-Medium" pitchFamily="34" charset="0"/>
              </a:rPr>
              <a:t>Sprint 1</a:t>
            </a:r>
            <a:endParaRPr lang="en-IE" sz="1000" dirty="0">
              <a:latin typeface="DINPro-Medium" pitchFamily="34" charset="0"/>
            </a:endParaRPr>
          </a:p>
        </p:txBody>
      </p:sp>
      <p:sp>
        <p:nvSpPr>
          <p:cNvPr id="95" name="TextBox 94"/>
          <p:cNvSpPr txBox="1"/>
          <p:nvPr userDrawn="1"/>
        </p:nvSpPr>
        <p:spPr>
          <a:xfrm>
            <a:off x="3491880" y="218976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>
                <a:latin typeface="DINPro-Medium" pitchFamily="34" charset="0"/>
              </a:rPr>
              <a:t>Sprint 1</a:t>
            </a:r>
            <a:endParaRPr lang="en-IE" sz="1000" dirty="0">
              <a:latin typeface="DINPro-Medium" pitchFamily="34" charset="0"/>
            </a:endParaRPr>
          </a:p>
        </p:txBody>
      </p:sp>
      <p:sp>
        <p:nvSpPr>
          <p:cNvPr id="96" name="TextBox 95"/>
          <p:cNvSpPr txBox="1"/>
          <p:nvPr userDrawn="1"/>
        </p:nvSpPr>
        <p:spPr>
          <a:xfrm>
            <a:off x="4427984" y="218976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>
                <a:latin typeface="DINPro-Medium" pitchFamily="34" charset="0"/>
              </a:rPr>
              <a:t>Sprint 1</a:t>
            </a:r>
            <a:endParaRPr lang="en-IE" sz="1000" dirty="0">
              <a:latin typeface="DINPro-Medium" pitchFamily="34" charset="0"/>
            </a:endParaRPr>
          </a:p>
        </p:txBody>
      </p:sp>
      <p:sp>
        <p:nvSpPr>
          <p:cNvPr id="97" name="TextBox 96"/>
          <p:cNvSpPr txBox="1"/>
          <p:nvPr userDrawn="1"/>
        </p:nvSpPr>
        <p:spPr>
          <a:xfrm>
            <a:off x="5436096" y="218976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>
                <a:latin typeface="DINPro-Medium" pitchFamily="34" charset="0"/>
              </a:rPr>
              <a:t>Sprint 1</a:t>
            </a:r>
            <a:endParaRPr lang="en-IE" sz="1000" dirty="0">
              <a:latin typeface="DINPro-Medium" pitchFamily="34" charset="0"/>
            </a:endParaRPr>
          </a:p>
        </p:txBody>
      </p:sp>
      <p:sp>
        <p:nvSpPr>
          <p:cNvPr id="98" name="TextBox 97"/>
          <p:cNvSpPr txBox="1"/>
          <p:nvPr userDrawn="1"/>
        </p:nvSpPr>
        <p:spPr>
          <a:xfrm>
            <a:off x="6444208" y="218976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>
                <a:latin typeface="DINPro-Medium" pitchFamily="34" charset="0"/>
              </a:rPr>
              <a:t>Sprint 1</a:t>
            </a:r>
            <a:endParaRPr lang="en-IE" sz="1000" dirty="0">
              <a:latin typeface="DINPro-Medium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25" name="Picture 24" descr="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36512" y="260648"/>
            <a:ext cx="4968551" cy="6597352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179512" y="2708920"/>
            <a:ext cx="338437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Responsive template and theme build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In sprint design, UX and requirements definition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Data and content migration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Content production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Analytics design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System documentation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Testing and bug fix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331640" y="980728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Development, Content Production </a:t>
            </a:r>
            <a:endParaRPr lang="en-IE" sz="1400" dirty="0">
              <a:solidFill>
                <a:schemeClr val="bg1"/>
              </a:solidFill>
              <a:latin typeface="DINPro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79512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15616" y="2292841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2123728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4067944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3131840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pic>
        <p:nvPicPr>
          <p:cNvPr id="40" name="Picture 39" descr="d.png"/>
          <p:cNvPicPr>
            <a:picLocks noChangeAspect="1"/>
          </p:cNvPicPr>
          <p:nvPr userDrawn="1"/>
        </p:nvPicPr>
        <p:blipFill>
          <a:blip r:embed="rId4" cstate="print"/>
          <a:srcRect l="79137" t="47622"/>
          <a:stretch>
            <a:fillRect/>
          </a:stretch>
        </p:blipFill>
        <p:spPr>
          <a:xfrm>
            <a:off x="4860032" y="2492896"/>
            <a:ext cx="2304256" cy="4365104"/>
          </a:xfrm>
          <a:prstGeom prst="rect">
            <a:avLst/>
          </a:prstGeom>
        </p:spPr>
      </p:pic>
      <p:pic>
        <p:nvPicPr>
          <p:cNvPr id="41" name="Picture 40" descr="e.png"/>
          <p:cNvPicPr>
            <a:picLocks noChangeAspect="1"/>
          </p:cNvPicPr>
          <p:nvPr userDrawn="1"/>
        </p:nvPicPr>
        <p:blipFill>
          <a:blip r:embed="rId5" cstate="print"/>
          <a:srcRect l="78350" t="39817" b="41272"/>
          <a:stretch>
            <a:fillRect/>
          </a:stretch>
        </p:blipFill>
        <p:spPr>
          <a:xfrm>
            <a:off x="4788024" y="1340768"/>
            <a:ext cx="2376264" cy="1224136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076056" y="2708920"/>
            <a:ext cx="201622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User Acceptance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Technical handover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Editorial handover </a:t>
            </a:r>
            <a:endParaRPr lang="en-IE" sz="1100" dirty="0">
              <a:latin typeface="DINPro-Medium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>
          <a:xfrm>
            <a:off x="5148064" y="1754232"/>
            <a:ext cx="17281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4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UAT &amp; transition</a:t>
            </a:r>
          </a:p>
          <a:p>
            <a:pPr algn="ctr"/>
            <a:r>
              <a:rPr lang="en-IE" sz="14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 to continuous</a:t>
            </a:r>
          </a:p>
          <a:p>
            <a:pPr algn="ctr"/>
            <a:r>
              <a:rPr lang="en-IE" sz="14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 improvement </a:t>
            </a:r>
            <a:endParaRPr lang="en-IE" sz="1400" dirty="0">
              <a:solidFill>
                <a:schemeClr val="bg1"/>
              </a:solidFill>
              <a:latin typeface="DINPro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5936" y="62373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chemeClr val="bg1"/>
                </a:solidFill>
                <a:latin typeface="DINPro-Bold" pitchFamily="34" charset="0"/>
              </a:rPr>
              <a:t>MANIFESTO</a:t>
            </a:r>
            <a:endParaRPr lang="en-IE" b="1" dirty="0">
              <a:solidFill>
                <a:schemeClr val="bg1"/>
              </a:solidFill>
              <a:latin typeface="DINPro-Bold" pitchFamily="34" charset="0"/>
            </a:endParaRPr>
          </a:p>
        </p:txBody>
      </p:sp>
      <p:pic>
        <p:nvPicPr>
          <p:cNvPr id="4" name="Picture 3" descr="strok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0800000" flipV="1">
            <a:off x="4139948" y="6560929"/>
            <a:ext cx="1224140" cy="4571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34321" y="1412792"/>
            <a:ext cx="2520280" cy="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34321" y="2636928"/>
            <a:ext cx="3672408" cy="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solidFill>
                  <a:schemeClr val="tx1"/>
                </a:solidFill>
              </a:rPr>
              <a:t>         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90305" y="260648"/>
            <a:ext cx="5400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E" sz="8000" b="1" spc="-300" dirty="0" smtClean="0">
                <a:solidFill>
                  <a:schemeClr val="bg1"/>
                </a:solidFill>
                <a:latin typeface="DINPro-Bold" pitchFamily="34" charset="0"/>
              </a:rPr>
              <a:t>LET’S </a:t>
            </a:r>
          </a:p>
          <a:p>
            <a:pPr>
              <a:lnSpc>
                <a:spcPct val="100000"/>
              </a:lnSpc>
            </a:pPr>
            <a:r>
              <a:rPr lang="en-IE" sz="8000" b="1" spc="-300" dirty="0" smtClean="0">
                <a:solidFill>
                  <a:schemeClr val="bg1"/>
                </a:solidFill>
                <a:latin typeface="DINPro-Bold" pitchFamily="34" charset="0"/>
              </a:rPr>
              <a:t>CHANGE </a:t>
            </a:r>
          </a:p>
          <a:p>
            <a:pPr>
              <a:lnSpc>
                <a:spcPct val="100000"/>
              </a:lnSpc>
            </a:pPr>
            <a:r>
              <a:rPr lang="en-IE" sz="8000" b="1" spc="-300" dirty="0" smtClean="0">
                <a:solidFill>
                  <a:schemeClr val="bg1"/>
                </a:solidFill>
                <a:latin typeface="DINPro-Bold" pitchFamily="34" charset="0"/>
              </a:rPr>
              <a:t>THINGS </a:t>
            </a:r>
          </a:p>
          <a:p>
            <a:pPr>
              <a:lnSpc>
                <a:spcPct val="100000"/>
              </a:lnSpc>
            </a:pPr>
            <a:r>
              <a:rPr lang="en-IE" sz="8000" b="1" spc="-300" dirty="0" smtClean="0">
                <a:solidFill>
                  <a:schemeClr val="bg1"/>
                </a:solidFill>
                <a:latin typeface="DINPro-Bold" pitchFamily="34" charset="0"/>
              </a:rPr>
              <a:t>TOGETHER</a:t>
            </a:r>
            <a:endParaRPr lang="en-IE" sz="8000" b="1" spc="-300" dirty="0">
              <a:solidFill>
                <a:schemeClr val="bg1"/>
              </a:solidFill>
              <a:latin typeface="DINPro-Bold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34321" y="3861048"/>
            <a:ext cx="3312368" cy="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solidFill>
                  <a:schemeClr val="tx1"/>
                </a:solidFill>
              </a:rPr>
              <a:t>         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34321" y="5085184"/>
            <a:ext cx="4752528" cy="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solidFill>
                  <a:schemeClr val="tx1"/>
                </a:solidFill>
              </a:rPr>
              <a:t>         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796136" y="4100879"/>
            <a:ext cx="2664296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</a:pPr>
            <a:endParaRPr lang="en-IE" sz="1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buSzPct val="130000"/>
              <a:buFontTx/>
              <a:buNone/>
            </a:pPr>
            <a:r>
              <a:rPr lang="en-IE" sz="1800" b="1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manifesto.co.uk</a:t>
            </a:r>
          </a:p>
          <a:p>
            <a:pPr>
              <a:lnSpc>
                <a:spcPct val="100000"/>
              </a:lnSpc>
              <a:buSzPct val="130000"/>
              <a:buFontTx/>
              <a:buNone/>
            </a:pPr>
            <a:r>
              <a:rPr lang="en-IE" sz="1800" b="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@</a:t>
            </a:r>
            <a:r>
              <a:rPr lang="en-IE" sz="1800" b="1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ManifestoLondon</a:t>
            </a:r>
          </a:p>
          <a:p>
            <a:pPr>
              <a:lnSpc>
                <a:spcPct val="100000"/>
              </a:lnSpc>
              <a:buSzPct val="130000"/>
              <a:buFontTx/>
              <a:buNone/>
            </a:pPr>
            <a:r>
              <a:rPr lang="en-IE" sz="1800" b="1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hello</a:t>
            </a:r>
            <a:r>
              <a:rPr lang="en-IE" sz="1800" b="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IE" sz="1800" b="1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manifesto.co.uk</a:t>
            </a:r>
            <a:endParaRPr lang="en-IE" dirty="0">
              <a:solidFill>
                <a:schemeClr val="bg1"/>
              </a:solidFill>
              <a:latin typeface="DINPro" pitchFamily="34" charset="0"/>
            </a:endParaRPr>
          </a:p>
        </p:txBody>
      </p:sp>
      <p:pic>
        <p:nvPicPr>
          <p:cNvPr id="15" name="Picture 14" descr="stroke 5.png"/>
          <p:cNvPicPr>
            <a:picLocks noChangeAspect="1"/>
          </p:cNvPicPr>
          <p:nvPr userDrawn="1"/>
        </p:nvPicPr>
        <p:blipFill>
          <a:blip r:embed="rId3" cstate="print">
            <a:lum contrast="-30000"/>
          </a:blip>
          <a:srcRect t="29822" r="34198" b="28141"/>
          <a:stretch>
            <a:fillRect/>
          </a:stretch>
        </p:blipFill>
        <p:spPr>
          <a:xfrm>
            <a:off x="5663019" y="4532927"/>
            <a:ext cx="133117" cy="144000"/>
          </a:xfrm>
          <a:prstGeom prst="rect">
            <a:avLst/>
          </a:prstGeom>
        </p:spPr>
      </p:pic>
      <p:pic>
        <p:nvPicPr>
          <p:cNvPr id="16" name="Picture 15" descr="stroke 5.png"/>
          <p:cNvPicPr>
            <a:picLocks noChangeAspect="1"/>
          </p:cNvPicPr>
          <p:nvPr userDrawn="1"/>
        </p:nvPicPr>
        <p:blipFill>
          <a:blip r:embed="rId3" cstate="print">
            <a:lum contrast="-30000"/>
          </a:blip>
          <a:srcRect t="29822" r="34198" b="28141"/>
          <a:stretch>
            <a:fillRect/>
          </a:stretch>
        </p:blipFill>
        <p:spPr>
          <a:xfrm>
            <a:off x="5662913" y="4784955"/>
            <a:ext cx="133117" cy="144000"/>
          </a:xfrm>
          <a:prstGeom prst="rect">
            <a:avLst/>
          </a:prstGeom>
        </p:spPr>
      </p:pic>
      <p:pic>
        <p:nvPicPr>
          <p:cNvPr id="17" name="Picture 16" descr="stroke 5.png"/>
          <p:cNvPicPr>
            <a:picLocks noChangeAspect="1"/>
          </p:cNvPicPr>
          <p:nvPr userDrawn="1"/>
        </p:nvPicPr>
        <p:blipFill>
          <a:blip r:embed="rId3" cstate="print">
            <a:lum contrast="-30000"/>
          </a:blip>
          <a:srcRect t="29822" r="34198" b="28141"/>
          <a:stretch>
            <a:fillRect/>
          </a:stretch>
        </p:blipFill>
        <p:spPr>
          <a:xfrm>
            <a:off x="5662966" y="5036983"/>
            <a:ext cx="133117" cy="1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35"/>
            <a:ext cx="9144000" cy="6857465"/>
          </a:xfrm>
          <a:prstGeom prst="rect">
            <a:avLst/>
          </a:prstGeom>
        </p:spPr>
      </p:pic>
      <p:pic>
        <p:nvPicPr>
          <p:cNvPr id="29" name="Picture 28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251520" y="476672"/>
            <a:ext cx="6912768" cy="648072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DINPro" pitchFamily="34" charset="0"/>
              </a:defRPr>
            </a:lvl1pPr>
          </a:lstStyle>
          <a:p>
            <a:r>
              <a:rPr lang="en-IE" dirty="0" smtClean="0"/>
              <a:t>Lowercase header text to go here</a:t>
            </a:r>
            <a:endParaRPr lang="en-IE" dirty="0"/>
          </a:p>
        </p:txBody>
      </p:sp>
      <p:pic>
        <p:nvPicPr>
          <p:cNvPr id="6" name="Picture 5" descr="Manifesto Circles.png"/>
          <p:cNvPicPr>
            <a:picLocks noChangeAspect="1"/>
          </p:cNvPicPr>
          <p:nvPr userDrawn="1"/>
        </p:nvPicPr>
        <p:blipFill>
          <a:blip r:embed="rId4" cstate="print"/>
          <a:srcRect l="16890" r="36992"/>
          <a:stretch>
            <a:fillRect/>
          </a:stretch>
        </p:blipFill>
        <p:spPr>
          <a:xfrm>
            <a:off x="827584" y="2492896"/>
            <a:ext cx="2262840" cy="2232248"/>
          </a:xfrm>
          <a:prstGeom prst="rect">
            <a:avLst/>
          </a:prstGeom>
        </p:spPr>
      </p:pic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827584" y="3140968"/>
            <a:ext cx="2232248" cy="93610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DINPro" pitchFamily="34" charset="0"/>
              </a:defRPr>
            </a:lvl1pPr>
          </a:lstStyle>
          <a:p>
            <a:pPr lvl="0"/>
            <a:r>
              <a:rPr lang="en-IE" dirty="0" smtClean="0"/>
              <a:t>Body text to go in</a:t>
            </a:r>
          </a:p>
          <a:p>
            <a:pPr lvl="0"/>
            <a:r>
              <a:rPr lang="en-IE" dirty="0" smtClean="0"/>
              <a:t>here </a:t>
            </a:r>
            <a:r>
              <a:rPr lang="en-IE" dirty="0" err="1" smtClean="0"/>
              <a:t>lorem</a:t>
            </a:r>
            <a:r>
              <a:rPr lang="en-IE" dirty="0" smtClean="0"/>
              <a:t> </a:t>
            </a:r>
            <a:r>
              <a:rPr lang="en-IE" dirty="0" err="1" smtClean="0"/>
              <a:t>ipsum</a:t>
            </a:r>
            <a:endParaRPr lang="en-IE" dirty="0" smtClean="0"/>
          </a:p>
          <a:p>
            <a:pPr lvl="0"/>
            <a:r>
              <a:rPr lang="en-IE" dirty="0" err="1" smtClean="0"/>
              <a:t>dolores</a:t>
            </a:r>
            <a:r>
              <a:rPr lang="en-IE" dirty="0" smtClean="0"/>
              <a:t> more here</a:t>
            </a:r>
            <a:endParaRPr lang="en-IE" dirty="0"/>
          </a:p>
        </p:txBody>
      </p:sp>
      <p:pic>
        <p:nvPicPr>
          <p:cNvPr id="12" name="Picture 11" descr="Manifesto Circles.png"/>
          <p:cNvPicPr>
            <a:picLocks noChangeAspect="1"/>
          </p:cNvPicPr>
          <p:nvPr userDrawn="1"/>
        </p:nvPicPr>
        <p:blipFill>
          <a:blip r:embed="rId4" cstate="print"/>
          <a:srcRect l="16890" r="36992"/>
          <a:stretch>
            <a:fillRect/>
          </a:stretch>
        </p:blipFill>
        <p:spPr>
          <a:xfrm>
            <a:off x="3347864" y="2492896"/>
            <a:ext cx="2262840" cy="2232248"/>
          </a:xfrm>
          <a:prstGeom prst="rect">
            <a:avLst/>
          </a:prstGeom>
        </p:spPr>
      </p:pic>
      <p:pic>
        <p:nvPicPr>
          <p:cNvPr id="14" name="Picture 13" descr="Manifesto Circles.png"/>
          <p:cNvPicPr>
            <a:picLocks noChangeAspect="1"/>
          </p:cNvPicPr>
          <p:nvPr userDrawn="1"/>
        </p:nvPicPr>
        <p:blipFill>
          <a:blip r:embed="rId4" cstate="print"/>
          <a:srcRect l="16890" r="36992"/>
          <a:stretch>
            <a:fillRect/>
          </a:stretch>
        </p:blipFill>
        <p:spPr>
          <a:xfrm>
            <a:off x="5868144" y="2492896"/>
            <a:ext cx="2262840" cy="2232248"/>
          </a:xfrm>
          <a:prstGeom prst="rect">
            <a:avLst/>
          </a:prstGeom>
        </p:spPr>
      </p:pic>
      <p:sp>
        <p:nvSpPr>
          <p:cNvPr id="1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347864" y="3140968"/>
            <a:ext cx="2232248" cy="93610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DINPro" pitchFamily="34" charset="0"/>
              </a:defRPr>
            </a:lvl1pPr>
          </a:lstStyle>
          <a:p>
            <a:pPr lvl="0"/>
            <a:r>
              <a:rPr lang="en-IE" dirty="0" smtClean="0"/>
              <a:t>Body text to go in</a:t>
            </a:r>
          </a:p>
          <a:p>
            <a:pPr lvl="0"/>
            <a:r>
              <a:rPr lang="en-IE" dirty="0" smtClean="0"/>
              <a:t>here </a:t>
            </a:r>
            <a:r>
              <a:rPr lang="en-IE" dirty="0" err="1" smtClean="0"/>
              <a:t>lorem</a:t>
            </a:r>
            <a:r>
              <a:rPr lang="en-IE" dirty="0" smtClean="0"/>
              <a:t> </a:t>
            </a:r>
            <a:r>
              <a:rPr lang="en-IE" dirty="0" err="1" smtClean="0"/>
              <a:t>ipsum</a:t>
            </a:r>
            <a:endParaRPr lang="en-IE" dirty="0" smtClean="0"/>
          </a:p>
          <a:p>
            <a:pPr lvl="0"/>
            <a:r>
              <a:rPr lang="en-IE" dirty="0" err="1" smtClean="0"/>
              <a:t>dolores</a:t>
            </a:r>
            <a:r>
              <a:rPr lang="en-IE" dirty="0" smtClean="0"/>
              <a:t> more here</a:t>
            </a:r>
            <a:endParaRPr lang="en-IE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868144" y="3140968"/>
            <a:ext cx="2232248" cy="93610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DINPro" pitchFamily="34" charset="0"/>
              </a:defRPr>
            </a:lvl1pPr>
          </a:lstStyle>
          <a:p>
            <a:pPr lvl="0"/>
            <a:r>
              <a:rPr lang="en-IE" dirty="0" smtClean="0"/>
              <a:t>Body text to go in</a:t>
            </a:r>
          </a:p>
          <a:p>
            <a:pPr lvl="0"/>
            <a:r>
              <a:rPr lang="en-IE" dirty="0" smtClean="0"/>
              <a:t>here </a:t>
            </a:r>
            <a:r>
              <a:rPr lang="en-IE" dirty="0" err="1" smtClean="0"/>
              <a:t>lorem</a:t>
            </a:r>
            <a:r>
              <a:rPr lang="en-IE" dirty="0" smtClean="0"/>
              <a:t> </a:t>
            </a:r>
            <a:r>
              <a:rPr lang="en-IE" dirty="0" err="1" smtClean="0"/>
              <a:t>ipsum</a:t>
            </a:r>
            <a:endParaRPr lang="en-IE" dirty="0" smtClean="0"/>
          </a:p>
          <a:p>
            <a:pPr lvl="0"/>
            <a:r>
              <a:rPr lang="en-IE" dirty="0" err="1" smtClean="0"/>
              <a:t>dolores</a:t>
            </a:r>
            <a:r>
              <a:rPr lang="en-IE" dirty="0" smtClean="0"/>
              <a:t> more here</a:t>
            </a:r>
            <a:endParaRPr lang="en-IE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4" name="Picture 3" descr="Manifesto_logo_M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7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80528" y="-27381"/>
            <a:ext cx="9756576" cy="6912767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80527" y="-27384"/>
            <a:ext cx="9793088" cy="69088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475656" y="2492896"/>
            <a:ext cx="6696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  <a:p>
            <a:pPr algn="ctr"/>
            <a:r>
              <a:rPr lang="en-IE" sz="2400" dirty="0">
                <a:solidFill>
                  <a:schemeClr val="bg1"/>
                </a:solidFill>
                <a:latin typeface="DINPro" pitchFamily="34" charset="0"/>
              </a:rPr>
              <a:t>We’re an agency of creatives and technologists who collaborate with exceptional organisations </a:t>
            </a:r>
            <a:r>
              <a:rPr lang="en-IE" sz="2400" dirty="0" smtClean="0">
                <a:solidFill>
                  <a:schemeClr val="bg1"/>
                </a:solidFill>
                <a:latin typeface="DINPro" pitchFamily="34" charset="0"/>
              </a:rPr>
              <a:t>    to </a:t>
            </a:r>
            <a:r>
              <a:rPr lang="en-IE" sz="2400" dirty="0">
                <a:solidFill>
                  <a:schemeClr val="bg1"/>
                </a:solidFill>
                <a:latin typeface="DINPro" pitchFamily="34" charset="0"/>
              </a:rPr>
              <a:t>change things for the better.</a:t>
            </a:r>
          </a:p>
        </p:txBody>
      </p:sp>
      <p:pic>
        <p:nvPicPr>
          <p:cNvPr id="10" name="Picture 9" descr="stroke 2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131845" y="3896853"/>
            <a:ext cx="1944215" cy="108215"/>
          </a:xfrm>
          <a:prstGeom prst="rect">
            <a:avLst/>
          </a:prstGeom>
        </p:spPr>
      </p:pic>
      <p:pic>
        <p:nvPicPr>
          <p:cNvPr id="14" name="Picture 13" descr="Logo 2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4462560" y="6309321"/>
            <a:ext cx="181448" cy="288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2411760" y="2996956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>
                <a:latin typeface="DINPro" pitchFamily="34" charset="0"/>
              </a:rPr>
              <a:t>So, what do we stand for?</a:t>
            </a:r>
            <a:endParaRPr lang="en-IE" sz="2400" dirty="0">
              <a:latin typeface="DINPro" pitchFamily="34" charset="0"/>
            </a:endParaRPr>
          </a:p>
        </p:txBody>
      </p:sp>
      <p:pic>
        <p:nvPicPr>
          <p:cNvPr id="14" name="Picture 13" descr="stroke 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21412564">
            <a:off x="4859957" y="3430921"/>
            <a:ext cx="1441985" cy="99447"/>
          </a:xfrm>
          <a:prstGeom prst="rect">
            <a:avLst/>
          </a:prstGeom>
        </p:spPr>
      </p:pic>
      <p:pic>
        <p:nvPicPr>
          <p:cNvPr id="16" name="Picture 15" descr="Manifesto_logo_M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"/>
            <a:ext cx="9144000" cy="6857999"/>
          </a:xfrm>
          <a:prstGeom prst="rect">
            <a:avLst/>
          </a:prstGeom>
        </p:spPr>
      </p:pic>
      <p:pic>
        <p:nvPicPr>
          <p:cNvPr id="11" name="Picture 10" descr="stroke 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73303" y="5949285"/>
            <a:ext cx="786733" cy="52465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251520" y="284455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E" sz="7200" b="1" i="0" u="none" kern="2000" cap="small" spc="-400" baseline="0" dirty="0" smtClean="0">
                <a:solidFill>
                  <a:schemeClr val="bg1"/>
                </a:solidFill>
                <a:latin typeface="DINPro-Bold"/>
                <a:cs typeface="DINPro-Bold"/>
              </a:rPr>
              <a:t>FOR</a:t>
            </a:r>
            <a:endParaRPr lang="en-IE" sz="7200" b="1" i="0" u="none" kern="2000" cap="small" spc="-400" baseline="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27" name="Picture 26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1340763"/>
            <a:ext cx="1584176" cy="144016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251520" y="1292566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COL</a:t>
            </a:r>
            <a:r>
              <a:rPr lang="en-IE" sz="7200" b="1" i="0" spc="0" dirty="0" smtClean="0">
                <a:solidFill>
                  <a:schemeClr val="bg1"/>
                </a:solidFill>
                <a:latin typeface="DINPro-Bold"/>
                <a:cs typeface="DINPro-Bold"/>
              </a:rPr>
              <a:t>LA</a:t>
            </a:r>
            <a:r>
              <a:rPr lang="en-IE" sz="72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BORATION</a:t>
            </a:r>
            <a:endParaRPr lang="en-IE" sz="7200" b="1" i="0" spc="-3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29" name="Picture 28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2348879"/>
            <a:ext cx="6624736" cy="144017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323528" y="2852940"/>
            <a:ext cx="7560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An agency built on agile foundations.</a:t>
            </a:r>
          </a:p>
          <a:p>
            <a:r>
              <a:rPr lang="en-IE" sz="22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We’ll work together with you to deliver on our shared vision.</a:t>
            </a:r>
            <a:endParaRPr lang="en-IE" sz="2200" dirty="0">
              <a:solidFill>
                <a:schemeClr val="bg1"/>
              </a:solidFill>
              <a:latin typeface="DINPro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6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"/>
            <a:ext cx="9144000" cy="6857999"/>
          </a:xfrm>
          <a:prstGeom prst="rect">
            <a:avLst/>
          </a:prstGeom>
        </p:spPr>
      </p:pic>
      <p:pic>
        <p:nvPicPr>
          <p:cNvPr id="7" name="Picture 6" descr="stroke 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73303" y="5949285"/>
            <a:ext cx="786733" cy="52465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51520" y="284455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b="1" i="0" u="none" kern="2000" cap="small" spc="-400" baseline="0" dirty="0" smtClean="0">
                <a:solidFill>
                  <a:schemeClr val="bg1"/>
                </a:solidFill>
                <a:latin typeface="DINPro-Bold"/>
                <a:cs typeface="DINPro-Bold"/>
              </a:rPr>
              <a:t>FOR</a:t>
            </a:r>
            <a:endParaRPr lang="en-IE" sz="7200" spc="-300" dirty="0">
              <a:solidFill>
                <a:schemeClr val="bg1"/>
              </a:solidFill>
              <a:latin typeface="DINPro-Bold" pitchFamily="34" charset="0"/>
            </a:endParaRPr>
          </a:p>
        </p:txBody>
      </p:sp>
      <p:pic>
        <p:nvPicPr>
          <p:cNvPr id="9" name="Picture 8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1340763"/>
            <a:ext cx="1584176" cy="14401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1520" y="1292566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INNOVATION</a:t>
            </a:r>
            <a:endParaRPr lang="en-IE" sz="7200" b="1" i="0" spc="-3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11" name="Picture 10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2348879"/>
            <a:ext cx="4752528" cy="14401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23529" y="2852940"/>
            <a:ext cx="8568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 smtClean="0">
                <a:solidFill>
                  <a:schemeClr val="bg1"/>
                </a:solidFill>
                <a:latin typeface="DINPro" pitchFamily="34" charset="0"/>
              </a:rPr>
              <a:t>We </a:t>
            </a:r>
            <a:r>
              <a:rPr lang="en-IE" sz="2200" dirty="0">
                <a:solidFill>
                  <a:schemeClr val="bg1"/>
                </a:solidFill>
                <a:latin typeface="DINPro" pitchFamily="34" charset="0"/>
              </a:rPr>
              <a:t>see project challenges as an opportunity to innovate. </a:t>
            </a:r>
          </a:p>
          <a:p>
            <a:r>
              <a:rPr lang="en-IE" sz="2200" dirty="0">
                <a:solidFill>
                  <a:schemeClr val="bg1"/>
                </a:solidFill>
                <a:latin typeface="DINPro" pitchFamily="34" charset="0"/>
              </a:rPr>
              <a:t>We’ll work in partnership with you to deliver big impact solutions.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"/>
            <a:ext cx="9144000" cy="6857999"/>
          </a:xfrm>
          <a:prstGeom prst="rect">
            <a:avLst/>
          </a:prstGeom>
        </p:spPr>
      </p:pic>
      <p:pic>
        <p:nvPicPr>
          <p:cNvPr id="6" name="Picture 5" descr="stroke 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73303" y="5949285"/>
            <a:ext cx="786733" cy="524655"/>
          </a:xfrm>
          <a:prstGeom prst="rect">
            <a:avLst/>
          </a:prstGeom>
        </p:spPr>
      </p:pic>
      <p:pic>
        <p:nvPicPr>
          <p:cNvPr id="8" name="Picture 7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1340763"/>
            <a:ext cx="1584176" cy="14401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51520" y="129256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EXCELLENCE</a:t>
            </a:r>
            <a:endParaRPr lang="en-IE" sz="7200" b="1" i="0" spc="-3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10" name="Picture 9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2348879"/>
            <a:ext cx="5184576" cy="14401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23528" y="2852940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 smtClean="0">
                <a:solidFill>
                  <a:schemeClr val="bg1"/>
                </a:solidFill>
                <a:latin typeface="DINPro" pitchFamily="34" charset="0"/>
              </a:rPr>
              <a:t>We’ll </a:t>
            </a:r>
            <a:r>
              <a:rPr lang="en-IE" sz="2200" dirty="0">
                <a:solidFill>
                  <a:schemeClr val="bg1"/>
                </a:solidFill>
                <a:latin typeface="DINPro" pitchFamily="34" charset="0"/>
              </a:rPr>
              <a:t>deliver a website that’s talked about, </a:t>
            </a:r>
            <a:endParaRPr lang="en-IE" sz="2200" dirty="0" smtClean="0">
              <a:solidFill>
                <a:schemeClr val="bg1"/>
              </a:solidFill>
              <a:latin typeface="DINPro" pitchFamily="34" charset="0"/>
            </a:endParaRPr>
          </a:p>
          <a:p>
            <a:r>
              <a:rPr lang="en-IE" sz="2200" dirty="0" smtClean="0">
                <a:solidFill>
                  <a:schemeClr val="bg1"/>
                </a:solidFill>
                <a:latin typeface="DINPro" pitchFamily="34" charset="0"/>
              </a:rPr>
              <a:t>shared </a:t>
            </a:r>
            <a:r>
              <a:rPr lang="en-IE" sz="2200" dirty="0">
                <a:solidFill>
                  <a:schemeClr val="bg1"/>
                </a:solidFill>
                <a:latin typeface="DINPro" pitchFamily="34" charset="0"/>
              </a:rPr>
              <a:t>and celebrated.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1520" y="284455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b="1" i="0" u="none" kern="2000" cap="small" spc="-400" baseline="0" dirty="0" smtClean="0">
                <a:solidFill>
                  <a:schemeClr val="bg1"/>
                </a:solidFill>
                <a:latin typeface="DINPro-Bold"/>
                <a:cs typeface="DINPro-Bold"/>
              </a:rPr>
              <a:t>FOR</a:t>
            </a:r>
            <a:endParaRPr lang="en-IE" sz="7200" spc="-300" dirty="0">
              <a:solidFill>
                <a:schemeClr val="bg1"/>
              </a:solidFill>
              <a:latin typeface="DINPro-Bold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"/>
            <a:ext cx="9144000" cy="6857465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51520" y="332656"/>
            <a:ext cx="4330824" cy="1584176"/>
          </a:xfrm>
          <a:prstGeom prst="rect">
            <a:avLst/>
          </a:prstGeom>
        </p:spPr>
        <p:txBody>
          <a:bodyPr/>
          <a:lstStyle>
            <a:lvl1pPr algn="l">
              <a:defRPr sz="4600" b="1" i="0" spc="-300">
                <a:latin typeface="DINPro-Bold"/>
                <a:cs typeface="DINPro-Bold"/>
              </a:defRPr>
            </a:lvl1pPr>
          </a:lstStyle>
          <a:p>
            <a:r>
              <a:rPr lang="en-US" dirty="0" smtClean="0"/>
              <a:t>SMALLER </a:t>
            </a:r>
            <a:br>
              <a:rPr lang="en-US" dirty="0" smtClean="0"/>
            </a:br>
            <a:r>
              <a:rPr lang="en-US" dirty="0" smtClean="0"/>
              <a:t>HEADER 46PT</a:t>
            </a:r>
            <a:br>
              <a:rPr lang="en-US" dirty="0" smtClean="0"/>
            </a:br>
            <a:endParaRPr lang="en-IE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23528" y="1052736"/>
            <a:ext cx="2376264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23528" y="1751224"/>
            <a:ext cx="3312368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-108520" y="2060852"/>
            <a:ext cx="8640960" cy="1224135"/>
          </a:xfrm>
          <a:prstGeom prst="rect">
            <a:avLst/>
          </a:prstGeom>
        </p:spPr>
        <p:txBody>
          <a:bodyPr/>
          <a:lstStyle>
            <a:lvl1pPr algn="l">
              <a:buFontTx/>
              <a:buNone/>
              <a:defRPr lang="en-US" sz="2200" dirty="0" err="1" smtClean="0">
                <a:latin typeface="DINPro" pitchFamily="34" charset="0"/>
              </a:defRPr>
            </a:lvl1pPr>
            <a:lvl2pPr>
              <a:buFontTx/>
              <a:buNone/>
              <a:defRPr>
                <a:latin typeface="DINPro" pitchFamily="34" charset="0"/>
              </a:defRPr>
            </a:lvl2pPr>
            <a:lvl3pPr>
              <a:buFontTx/>
              <a:buNone/>
              <a:defRPr>
                <a:latin typeface="DINPro" pitchFamily="34" charset="0"/>
              </a:defRPr>
            </a:lvl3pPr>
          </a:lstStyle>
          <a:p>
            <a:pPr lvl="0"/>
            <a:r>
              <a:rPr lang="en-US" dirty="0" smtClean="0"/>
              <a:t>     Os </a:t>
            </a:r>
            <a:r>
              <a:rPr lang="en-US" dirty="0" err="1" smtClean="0"/>
              <a:t>Marit</a:t>
            </a:r>
            <a:r>
              <a:rPr lang="en-US" dirty="0" smtClean="0"/>
              <a:t>, </a:t>
            </a:r>
            <a:r>
              <a:rPr lang="en-US" dirty="0" err="1" smtClean="0"/>
              <a:t>nimiu</a:t>
            </a:r>
            <a:r>
              <a:rPr lang="en-US" dirty="0" smtClean="0"/>
              <a:t> </a:t>
            </a:r>
            <a:r>
              <a:rPr lang="en-US" dirty="0" err="1" smtClean="0"/>
              <a:t>consi</a:t>
            </a:r>
            <a:r>
              <a:rPr lang="en-US" dirty="0" smtClean="0"/>
              <a:t> </a:t>
            </a:r>
            <a:r>
              <a:rPr lang="en-US" dirty="0" err="1" smtClean="0"/>
              <a:t>proreis</a:t>
            </a:r>
            <a:r>
              <a:rPr lang="en-US" dirty="0" smtClean="0"/>
              <a:t>. </a:t>
            </a:r>
            <a:r>
              <a:rPr lang="en-US" dirty="0" err="1" smtClean="0"/>
              <a:t>Menatis</a:t>
            </a:r>
            <a:r>
              <a:rPr lang="en-US" dirty="0" smtClean="0"/>
              <a:t>, </a:t>
            </a:r>
            <a:r>
              <a:rPr lang="en-US" dirty="0" err="1" smtClean="0"/>
              <a:t>fac</a:t>
            </a:r>
            <a:r>
              <a:rPr lang="en-US" dirty="0" smtClean="0"/>
              <a:t> </a:t>
            </a:r>
            <a:r>
              <a:rPr lang="en-US" dirty="0" err="1" smtClean="0"/>
              <a:t>omandam</a:t>
            </a:r>
            <a:r>
              <a:rPr lang="en-US" dirty="0" smtClean="0"/>
              <a:t> </a:t>
            </a:r>
            <a:r>
              <a:rPr lang="en-US" dirty="0" err="1" smtClean="0"/>
              <a:t>Patu</a:t>
            </a:r>
            <a:r>
              <a:rPr lang="en-US" dirty="0" smtClean="0"/>
              <a:t> in </a:t>
            </a:r>
            <a:r>
              <a:rPr lang="en-US" dirty="0" err="1" smtClean="0"/>
              <a:t>vica</a:t>
            </a:r>
            <a:r>
              <a:rPr lang="en-US" dirty="0" smtClean="0"/>
              <a:t>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se id in </a:t>
            </a:r>
            <a:r>
              <a:rPr lang="en-US" dirty="0" err="1" smtClean="0"/>
              <a:t>dea</a:t>
            </a:r>
            <a:r>
              <a:rPr lang="en-US" dirty="0" smtClean="0"/>
              <a:t> </a:t>
            </a:r>
            <a:r>
              <a:rPr lang="en-US" dirty="0" err="1" smtClean="0"/>
              <a:t>porei</a:t>
            </a:r>
            <a:r>
              <a:rPr lang="en-US" dirty="0" smtClean="0"/>
              <a:t> </a:t>
            </a:r>
            <a:r>
              <a:rPr lang="en-US" dirty="0" err="1" smtClean="0"/>
              <a:t>inatus</a:t>
            </a:r>
            <a:r>
              <a:rPr lang="en-US" dirty="0" smtClean="0"/>
              <a:t> </a:t>
            </a:r>
            <a:r>
              <a:rPr lang="en-US" dirty="0" err="1" smtClean="0"/>
              <a:t>vivente</a:t>
            </a:r>
            <a:r>
              <a:rPr lang="en-US" dirty="0" smtClean="0"/>
              <a:t>? Vo, </a:t>
            </a:r>
            <a:r>
              <a:rPr lang="en-US" dirty="0" err="1" smtClean="0"/>
              <a:t>condam</a:t>
            </a:r>
            <a:r>
              <a:rPr lang="en-US" dirty="0" smtClean="0"/>
              <a:t> qua </a:t>
            </a:r>
            <a:r>
              <a:rPr lang="en-US" dirty="0" err="1" smtClean="0"/>
              <a:t>turei</a:t>
            </a:r>
            <a:r>
              <a:rPr lang="en-US" dirty="0" smtClean="0"/>
              <a:t> </a:t>
            </a:r>
            <a:r>
              <a:rPr lang="en-US" dirty="0" err="1" smtClean="0"/>
              <a:t>ingulis</a:t>
            </a:r>
            <a:r>
              <a:rPr lang="en-US" dirty="0" smtClean="0"/>
              <a:t>, </a:t>
            </a:r>
            <a:r>
              <a:rPr lang="en-US" dirty="0" err="1" smtClean="0"/>
              <a:t>caudam</a:t>
            </a:r>
            <a:r>
              <a:rPr lang="en-US" dirty="0" smtClean="0"/>
              <a:t> </a:t>
            </a:r>
            <a:r>
              <a:rPr lang="en-US" dirty="0" err="1" smtClean="0"/>
              <a:t>labeffr</a:t>
            </a:r>
            <a:r>
              <a:rPr lang="en-US" dirty="0" smtClean="0"/>
              <a:t> </a:t>
            </a:r>
            <a:r>
              <a:rPr lang="en-US" dirty="0" err="1" smtClean="0"/>
              <a:t>evivivitabem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539552" y="3356992"/>
            <a:ext cx="7848872" cy="280831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 sz="2200">
                <a:latin typeface="DINPro-Medium" pitchFamily="34" charset="0"/>
              </a:defRPr>
            </a:lvl1pPr>
            <a:lvl2pPr>
              <a:buFontTx/>
              <a:buBlip>
                <a:blip r:embed="rId4"/>
              </a:buBlip>
              <a:defRPr sz="1800">
                <a:latin typeface="DINPro-Medium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lvl3pPr>
          </a:lstStyle>
          <a:p>
            <a:pPr lvl="0"/>
            <a:r>
              <a:rPr lang="en-US" dirty="0" err="1" smtClean="0"/>
              <a:t>Bulletpoint</a:t>
            </a:r>
            <a:r>
              <a:rPr lang="en-US" dirty="0" smtClean="0"/>
              <a:t> one goes here</a:t>
            </a:r>
          </a:p>
          <a:p>
            <a:pPr lvl="0"/>
            <a:r>
              <a:rPr lang="en-US" dirty="0" err="1" smtClean="0"/>
              <a:t>Bulletpoint</a:t>
            </a:r>
            <a:r>
              <a:rPr lang="en-US" dirty="0" smtClean="0"/>
              <a:t> one goes here</a:t>
            </a:r>
            <a:r>
              <a:rPr lang="pt-BR" dirty="0" smtClean="0"/>
              <a:t> oluptas dolum intio to teceperat prae volessi militem. Itat.</a:t>
            </a:r>
          </a:p>
          <a:p>
            <a:pPr lvl="1"/>
            <a:r>
              <a:rPr lang="en-US" dirty="0" err="1" smtClean="0"/>
              <a:t>Bulletpoint</a:t>
            </a:r>
            <a:r>
              <a:rPr lang="en-US" dirty="0" smtClean="0"/>
              <a:t> level 2</a:t>
            </a:r>
          </a:p>
          <a:p>
            <a:pPr lvl="1"/>
            <a:r>
              <a:rPr lang="en-US" dirty="0" err="1" smtClean="0"/>
              <a:t>Bulletpoint</a:t>
            </a:r>
            <a:r>
              <a:rPr lang="en-US" dirty="0" smtClean="0"/>
              <a:t> level 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r>
              <a:rPr lang="en-US" dirty="0" err="1" smtClean="0"/>
              <a:t>Bulletpoint</a:t>
            </a:r>
            <a:r>
              <a:rPr lang="en-US" dirty="0" smtClean="0"/>
              <a:t> one goes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r>
              <a:rPr lang="en-US" dirty="0" err="1" smtClean="0"/>
              <a:t>Bulletpoint</a:t>
            </a:r>
            <a:r>
              <a:rPr lang="en-US" dirty="0" smtClean="0"/>
              <a:t> one goes here </a:t>
            </a:r>
            <a:r>
              <a:rPr lang="en-US" dirty="0" err="1" smtClean="0"/>
              <a:t>oluperat</a:t>
            </a:r>
            <a:r>
              <a:rPr lang="en-US" dirty="0" smtClean="0"/>
              <a:t> </a:t>
            </a:r>
            <a:r>
              <a:rPr lang="en-US" dirty="0" err="1" smtClean="0"/>
              <a:t>prae</a:t>
            </a:r>
            <a:r>
              <a:rPr lang="en-US" dirty="0" smtClean="0"/>
              <a:t> </a:t>
            </a:r>
            <a:r>
              <a:rPr lang="en-US" dirty="0" err="1" smtClean="0"/>
              <a:t>volessi</a:t>
            </a:r>
            <a:r>
              <a:rPr lang="en-US" dirty="0" smtClean="0"/>
              <a:t> </a:t>
            </a:r>
            <a:r>
              <a:rPr lang="en-US" dirty="0" err="1" smtClean="0"/>
              <a:t>militem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39" name="Picture 38" descr="Manifesto_logo_M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51520" y="332656"/>
            <a:ext cx="4330824" cy="1584176"/>
          </a:xfrm>
          <a:prstGeom prst="rect">
            <a:avLst/>
          </a:prstGeom>
        </p:spPr>
        <p:txBody>
          <a:bodyPr/>
          <a:lstStyle>
            <a:lvl1pPr algn="l">
              <a:defRPr sz="4600" b="1" i="0" spc="-300">
                <a:solidFill>
                  <a:schemeClr val="bg1"/>
                </a:solidFill>
                <a:latin typeface="DINPro-Bold"/>
                <a:cs typeface="DINPro-Bold"/>
              </a:defRPr>
            </a:lvl1pPr>
          </a:lstStyle>
          <a:p>
            <a:r>
              <a:rPr lang="en-US" dirty="0" smtClean="0"/>
              <a:t>SMALLER </a:t>
            </a:r>
            <a:br>
              <a:rPr lang="en-US" dirty="0" smtClean="0"/>
            </a:br>
            <a:r>
              <a:rPr lang="en-US" dirty="0" smtClean="0"/>
              <a:t>HEADER 46PT</a:t>
            </a:r>
            <a:endParaRPr lang="en-IE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33872" y="1052736"/>
            <a:ext cx="2376264" cy="93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33872" y="1751224"/>
            <a:ext cx="3312368" cy="93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-108520" y="2060852"/>
            <a:ext cx="8640960" cy="1224409"/>
          </a:xfrm>
          <a:prstGeom prst="rect">
            <a:avLst/>
          </a:prstGeom>
        </p:spPr>
        <p:txBody>
          <a:bodyPr/>
          <a:lstStyle>
            <a:lvl1pPr algn="l">
              <a:buFontTx/>
              <a:buNone/>
              <a:defRPr lang="en-US" sz="2200" dirty="0" err="1" smtClean="0">
                <a:solidFill>
                  <a:schemeClr val="bg1"/>
                </a:solidFill>
                <a:latin typeface="DINPro" pitchFamily="34" charset="0"/>
              </a:defRPr>
            </a:lvl1pPr>
            <a:lvl2pPr>
              <a:buFontTx/>
              <a:buNone/>
              <a:defRPr>
                <a:latin typeface="DINPro" pitchFamily="34" charset="0"/>
              </a:defRPr>
            </a:lvl2pPr>
            <a:lvl3pPr>
              <a:buFontTx/>
              <a:buNone/>
              <a:defRPr>
                <a:latin typeface="DINPro" pitchFamily="34" charset="0"/>
              </a:defRPr>
            </a:lvl3pPr>
          </a:lstStyle>
          <a:p>
            <a:pPr lvl="0"/>
            <a:r>
              <a:rPr lang="en-US" dirty="0" smtClean="0"/>
              <a:t>     Os </a:t>
            </a:r>
            <a:r>
              <a:rPr lang="en-US" dirty="0" err="1" smtClean="0"/>
              <a:t>Marit</a:t>
            </a:r>
            <a:r>
              <a:rPr lang="en-US" dirty="0" smtClean="0"/>
              <a:t>, </a:t>
            </a:r>
            <a:r>
              <a:rPr lang="en-US" dirty="0" err="1" smtClean="0"/>
              <a:t>nimiu</a:t>
            </a:r>
            <a:r>
              <a:rPr lang="en-US" dirty="0" smtClean="0"/>
              <a:t> </a:t>
            </a:r>
            <a:r>
              <a:rPr lang="en-US" dirty="0" err="1" smtClean="0"/>
              <a:t>consi</a:t>
            </a:r>
            <a:r>
              <a:rPr lang="en-US" dirty="0" smtClean="0"/>
              <a:t> </a:t>
            </a:r>
            <a:r>
              <a:rPr lang="en-US" dirty="0" err="1" smtClean="0"/>
              <a:t>proreis</a:t>
            </a:r>
            <a:r>
              <a:rPr lang="en-US" dirty="0" smtClean="0"/>
              <a:t>. </a:t>
            </a:r>
            <a:r>
              <a:rPr lang="en-US" dirty="0" err="1" smtClean="0"/>
              <a:t>Menatis</a:t>
            </a:r>
            <a:r>
              <a:rPr lang="en-US" dirty="0" smtClean="0"/>
              <a:t>, </a:t>
            </a:r>
            <a:r>
              <a:rPr lang="en-US" dirty="0" err="1" smtClean="0"/>
              <a:t>fac</a:t>
            </a:r>
            <a:r>
              <a:rPr lang="en-US" dirty="0" smtClean="0"/>
              <a:t> </a:t>
            </a:r>
            <a:r>
              <a:rPr lang="en-US" dirty="0" err="1" smtClean="0"/>
              <a:t>omandam</a:t>
            </a:r>
            <a:r>
              <a:rPr lang="en-US" dirty="0" smtClean="0"/>
              <a:t> </a:t>
            </a:r>
            <a:r>
              <a:rPr lang="en-US" dirty="0" err="1" smtClean="0"/>
              <a:t>Patu</a:t>
            </a:r>
            <a:r>
              <a:rPr lang="en-US" dirty="0" smtClean="0"/>
              <a:t> in </a:t>
            </a:r>
            <a:r>
              <a:rPr lang="en-US" dirty="0" err="1" smtClean="0"/>
              <a:t>vica</a:t>
            </a:r>
            <a:r>
              <a:rPr lang="en-US" dirty="0" smtClean="0"/>
              <a:t>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se id in </a:t>
            </a:r>
            <a:r>
              <a:rPr lang="en-US" dirty="0" err="1" smtClean="0"/>
              <a:t>dea</a:t>
            </a:r>
            <a:r>
              <a:rPr lang="en-US" dirty="0" smtClean="0"/>
              <a:t> </a:t>
            </a:r>
            <a:r>
              <a:rPr lang="en-US" dirty="0" err="1" smtClean="0"/>
              <a:t>porei</a:t>
            </a:r>
            <a:r>
              <a:rPr lang="en-US" dirty="0" smtClean="0"/>
              <a:t> </a:t>
            </a:r>
            <a:r>
              <a:rPr lang="en-US" dirty="0" err="1" smtClean="0"/>
              <a:t>inatus</a:t>
            </a:r>
            <a:r>
              <a:rPr lang="en-US" dirty="0" smtClean="0"/>
              <a:t> </a:t>
            </a:r>
            <a:r>
              <a:rPr lang="en-US" dirty="0" err="1" smtClean="0"/>
              <a:t>vivente</a:t>
            </a:r>
            <a:r>
              <a:rPr lang="en-US" dirty="0" smtClean="0"/>
              <a:t>? Vo, </a:t>
            </a:r>
            <a:r>
              <a:rPr lang="en-US" dirty="0" err="1" smtClean="0"/>
              <a:t>condam</a:t>
            </a:r>
            <a:r>
              <a:rPr lang="en-US" dirty="0" smtClean="0"/>
              <a:t> qua </a:t>
            </a:r>
            <a:r>
              <a:rPr lang="en-US" dirty="0" err="1" smtClean="0"/>
              <a:t>turei</a:t>
            </a:r>
            <a:r>
              <a:rPr lang="en-US" dirty="0" smtClean="0"/>
              <a:t> </a:t>
            </a:r>
            <a:r>
              <a:rPr lang="en-US" dirty="0" err="1" smtClean="0"/>
              <a:t>ingulis</a:t>
            </a:r>
            <a:r>
              <a:rPr lang="en-US" dirty="0" smtClean="0"/>
              <a:t>, </a:t>
            </a:r>
            <a:r>
              <a:rPr lang="en-US" dirty="0" err="1" smtClean="0"/>
              <a:t>caudam</a:t>
            </a:r>
            <a:r>
              <a:rPr lang="en-US" dirty="0" smtClean="0"/>
              <a:t> </a:t>
            </a:r>
            <a:r>
              <a:rPr lang="en-US" dirty="0" err="1" smtClean="0"/>
              <a:t>labeffr</a:t>
            </a:r>
            <a:r>
              <a:rPr lang="en-US" dirty="0" smtClean="0"/>
              <a:t> </a:t>
            </a:r>
            <a:r>
              <a:rPr lang="en-US" dirty="0" err="1" smtClean="0"/>
              <a:t>evivivitabem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539552" y="3356992"/>
            <a:ext cx="7848872" cy="280831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buFontTx/>
              <a:buBlip>
                <a:blip r:embed="rId2"/>
              </a:buBlip>
              <a:tabLst/>
              <a:defRPr sz="2200">
                <a:solidFill>
                  <a:schemeClr val="bg1"/>
                </a:solidFill>
                <a:latin typeface="DINPro-Medium" pitchFamily="34" charset="0"/>
              </a:defRPr>
            </a:lvl1pPr>
            <a:lvl2pPr>
              <a:buClrTx/>
              <a:buFontTx/>
              <a:buBlip>
                <a:blip r:embed="rId2"/>
              </a:buBlip>
              <a:defRPr sz="1800">
                <a:solidFill>
                  <a:schemeClr val="bg1"/>
                </a:solidFill>
                <a:latin typeface="DINPro-Medium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lvl3pPr>
          </a:lstStyle>
          <a:p>
            <a:pPr lvl="0"/>
            <a:r>
              <a:rPr lang="en-US" dirty="0" smtClean="0"/>
              <a:t>Bulletpoint one goes here</a:t>
            </a:r>
          </a:p>
          <a:p>
            <a:pPr lvl="0"/>
            <a:r>
              <a:rPr lang="en-US" dirty="0" smtClean="0"/>
              <a:t>Bulletpoint one goes here</a:t>
            </a:r>
            <a:r>
              <a:rPr lang="pt-BR" dirty="0" smtClean="0"/>
              <a:t> oluptas dolum intio to teceperat prae volessi militem. Itat.</a:t>
            </a:r>
          </a:p>
          <a:p>
            <a:pPr lvl="1"/>
            <a:r>
              <a:rPr lang="en-US" dirty="0" smtClean="0"/>
              <a:t>Bulletpoint level 2</a:t>
            </a:r>
          </a:p>
          <a:p>
            <a:pPr lvl="1"/>
            <a:r>
              <a:rPr lang="en-US" dirty="0" smtClean="0"/>
              <a:t>Bulletpoint level 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lang="en-US" dirty="0" smtClean="0"/>
              <a:t>Bulletpoint one goes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lang="en-US" dirty="0" smtClean="0"/>
              <a:t>Bulletpoint one goes here </a:t>
            </a:r>
            <a:r>
              <a:rPr lang="en-US" dirty="0" err="1" smtClean="0"/>
              <a:t>oluperat</a:t>
            </a:r>
            <a:r>
              <a:rPr lang="en-US" dirty="0" smtClean="0"/>
              <a:t> </a:t>
            </a:r>
            <a:r>
              <a:rPr lang="en-US" dirty="0" err="1" smtClean="0"/>
              <a:t>prae</a:t>
            </a:r>
            <a:r>
              <a:rPr lang="en-US" dirty="0" smtClean="0"/>
              <a:t> </a:t>
            </a:r>
            <a:r>
              <a:rPr lang="en-US" dirty="0" err="1" smtClean="0"/>
              <a:t>volessi</a:t>
            </a:r>
            <a:r>
              <a:rPr lang="en-US" dirty="0" smtClean="0"/>
              <a:t> </a:t>
            </a:r>
            <a:r>
              <a:rPr lang="en-US" dirty="0" err="1" smtClean="0"/>
              <a:t>militem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13" name="Picture 12" descr="Logo 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.jpg"/>
          <p:cNvPicPr>
            <a:picLocks noChangeAspect="1"/>
          </p:cNvPicPr>
          <p:nvPr userDrawn="1"/>
        </p:nvPicPr>
        <p:blipFill>
          <a:blip r:embed="rId29" cstate="print"/>
          <a:stretch>
            <a:fillRect/>
          </a:stretch>
        </p:blipFill>
        <p:spPr>
          <a:xfrm>
            <a:off x="719" y="0"/>
            <a:ext cx="9142571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70" r:id="rId9"/>
    <p:sldLayoutId id="2147483668" r:id="rId10"/>
    <p:sldLayoutId id="2147483669" r:id="rId11"/>
    <p:sldLayoutId id="2147483666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4" r:id="rId25"/>
    <p:sldLayoutId id="2147483683" r:id="rId26"/>
    <p:sldLayoutId id="2147483685" r:id="rId2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47.png"/><Relationship Id="rId3" Type="http://schemas.openxmlformats.org/officeDocument/2006/relationships/image" Target="../media/image4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43.png"/><Relationship Id="rId3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jp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image" Target="../media/image5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image" Target="../media/image61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4220964"/>
            <a:ext cx="2613045" cy="432048"/>
          </a:xfrm>
        </p:spPr>
        <p:txBody>
          <a:bodyPr/>
          <a:lstStyle/>
          <a:p>
            <a:r>
              <a:rPr lang="en-IE" dirty="0" smtClean="0"/>
              <a:t>DrupalCamp London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3851" y="4725020"/>
            <a:ext cx="1799878" cy="432172"/>
          </a:xfrm>
        </p:spPr>
        <p:txBody>
          <a:bodyPr/>
          <a:lstStyle/>
          <a:p>
            <a:r>
              <a:rPr lang="en-IE" dirty="0" smtClean="0"/>
              <a:t>3</a:t>
            </a:r>
            <a:r>
              <a:rPr lang="en-IE" baseline="30000" dirty="0" smtClean="0"/>
              <a:t>rd</a:t>
            </a:r>
            <a:r>
              <a:rPr lang="en-IE" dirty="0" smtClean="0"/>
              <a:t> March 2018</a:t>
            </a:r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260648"/>
            <a:ext cx="8568952" cy="3024336"/>
          </a:xfrm>
        </p:spPr>
        <p:txBody>
          <a:bodyPr/>
          <a:lstStyle/>
          <a:p>
            <a:r>
              <a:rPr lang="en-IE" sz="8000" dirty="0" smtClean="0"/>
              <a:t>Hi I’m Drupal</a:t>
            </a:r>
            <a:br>
              <a:rPr lang="en-IE" sz="8000" dirty="0" smtClean="0"/>
            </a:br>
            <a:r>
              <a:rPr lang="en-IE" sz="8000" dirty="0" smtClean="0"/>
              <a:t>how can I help you?</a:t>
            </a:r>
            <a:endParaRPr lang="en-IE" sz="8000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23528" y="3573016"/>
            <a:ext cx="2613045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800" dirty="0" smtClean="0"/>
              <a:t>gambry</a:t>
            </a:r>
            <a:endParaRPr lang="en-IE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7544" y="1556792"/>
            <a:ext cx="5616624" cy="0"/>
          </a:xfrm>
          <a:prstGeom prst="line">
            <a:avLst/>
          </a:prstGeom>
          <a:ln w="139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5536" y="2852936"/>
            <a:ext cx="8208912" cy="0"/>
          </a:xfrm>
          <a:prstGeom prst="line">
            <a:avLst/>
          </a:prstGeom>
          <a:ln w="139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84168" y="620688"/>
            <a:ext cx="1656184" cy="1152128"/>
          </a:xfrm>
          <a:prstGeom prst="rect">
            <a:avLst/>
          </a:prstGeom>
          <a:solidFill>
            <a:srgbClr val="FA03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-br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33" y="-27384"/>
            <a:ext cx="7254744" cy="691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9512" y="0"/>
            <a:ext cx="8964488" cy="688538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332656"/>
            <a:ext cx="8784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DINPro-Bold"/>
                <a:cs typeface="DINPro-Bold"/>
              </a:rPr>
              <a:t>NLP: CONTEXT</a:t>
            </a:r>
            <a:endParaRPr lang="en-US" sz="44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3528" y="1060702"/>
            <a:ext cx="3744416" cy="10901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>
          <a:xfrm>
            <a:off x="5580112" y="332656"/>
            <a:ext cx="3240360" cy="1512168"/>
          </a:xfrm>
          <a:prstGeom prst="wedgeRectCallout">
            <a:avLst/>
          </a:prstGeom>
          <a:solidFill>
            <a:srgbClr val="000000">
              <a:alpha val="40000"/>
            </a:srgbClr>
          </a:solidFill>
          <a:ln w="28575" cmpd="sng">
            <a:solidFill>
              <a:srgbClr val="FA035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77968" y="479574"/>
            <a:ext cx="3718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get my </a:t>
            </a:r>
            <a:r>
              <a:rPr lang="en-US" sz="3200" b="1" dirty="0">
                <a:solidFill>
                  <a:schemeClr val="bg1"/>
                </a:solidFill>
              </a:rPr>
              <a:t>boiler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fixed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16624" y="3164775"/>
            <a:ext cx="3419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CONTEXT: Maintenance Request</a:t>
            </a:r>
            <a:br>
              <a:rPr lang="en-US" dirty="0" smtClean="0">
                <a:solidFill>
                  <a:schemeClr val="bg1"/>
                </a:solidFill>
                <a:latin typeface="DIN Alternate Bold"/>
                <a:cs typeface="DIN Alternate Bold"/>
              </a:rPr>
            </a:br>
            <a:r>
              <a:rPr lang="en-US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                 Repair, Boiler</a:t>
            </a:r>
          </a:p>
          <a:p>
            <a:r>
              <a:rPr lang="en-US" dirty="0">
                <a:solidFill>
                  <a:schemeClr val="bg1"/>
                </a:solidFill>
                <a:latin typeface="DIN Alternate Bold"/>
                <a:cs typeface="DIN Alternate Bold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 A/N 11223344</a:t>
            </a:r>
          </a:p>
          <a:p>
            <a:r>
              <a:rPr lang="en-US" dirty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                Property ABC5678</a:t>
            </a:r>
            <a:endParaRPr lang="en-US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1520" y="1844824"/>
            <a:ext cx="410445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Can I have your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</a:t>
            </a:r>
            <a:r>
              <a:rPr lang="en-US" sz="2000" dirty="0" smtClean="0">
                <a:solidFill>
                  <a:srgbClr val="FFFFFF"/>
                </a:solidFill>
              </a:rPr>
              <a:t>ccount </a:t>
            </a:r>
            <a:r>
              <a:rPr lang="en-US" sz="2000" dirty="0">
                <a:solidFill>
                  <a:srgbClr val="FFFFFF"/>
                </a:solidFill>
              </a:rPr>
              <a:t>N</a:t>
            </a:r>
            <a:r>
              <a:rPr lang="en-US" sz="2000" dirty="0" smtClean="0">
                <a:solidFill>
                  <a:srgbClr val="FFFFFF"/>
                </a:solidFill>
              </a:rPr>
              <a:t>umber?</a:t>
            </a:r>
          </a:p>
          <a:p>
            <a:pPr algn="r"/>
            <a:r>
              <a:rPr lang="en-US" sz="2800" dirty="0" smtClean="0">
                <a:solidFill>
                  <a:srgbClr val="FFFFFF"/>
                </a:solidFill>
                <a:latin typeface="Verveine"/>
                <a:cs typeface="Verveine"/>
              </a:rPr>
              <a:t>11223344</a:t>
            </a:r>
            <a:endParaRPr lang="en-US" sz="2000" dirty="0" smtClean="0">
              <a:solidFill>
                <a:srgbClr val="FFFFFF"/>
              </a:solidFill>
            </a:endParaRPr>
          </a:p>
          <a:p>
            <a:endParaRPr lang="en-US" sz="2000" dirty="0" smtClean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Thanks. Is the repair 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for your property?</a:t>
            </a:r>
          </a:p>
          <a:p>
            <a:pPr algn="r"/>
            <a:r>
              <a:rPr lang="en-US" sz="2800" dirty="0" smtClean="0">
                <a:solidFill>
                  <a:srgbClr val="FFFFFF"/>
                </a:solidFill>
                <a:latin typeface="Verveine"/>
                <a:cs typeface="Verveine"/>
              </a:rPr>
              <a:t>YES</a:t>
            </a:r>
            <a:endParaRPr lang="en-US" sz="2000" dirty="0" smtClean="0">
              <a:solidFill>
                <a:srgbClr val="FFFFFF"/>
              </a:solidFill>
            </a:endParaRPr>
          </a:p>
          <a:p>
            <a:pPr algn="r"/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Next available slot is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Tue 15</a:t>
            </a:r>
            <a:r>
              <a:rPr lang="en-US" sz="2000" baseline="30000" dirty="0" smtClean="0">
                <a:solidFill>
                  <a:srgbClr val="FFFFFF"/>
                </a:solidFill>
              </a:rPr>
              <a:t>th</a:t>
            </a:r>
            <a:r>
              <a:rPr lang="en-US" sz="2000" dirty="0" smtClean="0">
                <a:solidFill>
                  <a:srgbClr val="FFFFFF"/>
                </a:solidFill>
              </a:rPr>
              <a:t> at 9:30.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Does it work?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algn="r"/>
            <a:r>
              <a:rPr lang="en-US" sz="2000" dirty="0" smtClean="0">
                <a:solidFill>
                  <a:srgbClr val="FFFFFF"/>
                </a:solidFill>
              </a:rPr>
              <a:t>Yes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Appointment has been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confirmed. Thanks.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419872" y="2780928"/>
            <a:ext cx="2160240" cy="1008112"/>
            <a:chOff x="3419872" y="2780928"/>
            <a:chExt cx="2160240" cy="1008112"/>
          </a:xfrm>
        </p:grpSpPr>
        <p:sp>
          <p:nvSpPr>
            <p:cNvPr id="16" name="Arc 15"/>
            <p:cNvSpPr/>
            <p:nvPr/>
          </p:nvSpPr>
          <p:spPr>
            <a:xfrm>
              <a:off x="3419872" y="2780928"/>
              <a:ext cx="2160240" cy="1008112"/>
            </a:xfrm>
            <a:prstGeom prst="arc">
              <a:avLst>
                <a:gd name="adj1" fmla="val 16200000"/>
                <a:gd name="adj2" fmla="val 20547241"/>
              </a:avLst>
            </a:prstGeom>
            <a:noFill/>
            <a:ln>
              <a:solidFill>
                <a:srgbClr val="FA035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>
              <a:off x="5394197" y="3002253"/>
              <a:ext cx="113907" cy="66707"/>
            </a:xfrm>
            <a:prstGeom prst="straightConnector1">
              <a:avLst/>
            </a:prstGeom>
            <a:noFill/>
            <a:ln>
              <a:solidFill>
                <a:srgbClr val="FA035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>
            <a:off x="6516216" y="2204864"/>
            <a:ext cx="0" cy="792088"/>
          </a:xfrm>
          <a:prstGeom prst="straightConnector1">
            <a:avLst/>
          </a:prstGeom>
          <a:ln>
            <a:solidFill>
              <a:srgbClr val="FA035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 flipV="1">
            <a:off x="3419872" y="2708920"/>
            <a:ext cx="2160240" cy="1296144"/>
            <a:chOff x="3419872" y="2780928"/>
            <a:chExt cx="2160240" cy="1008112"/>
          </a:xfrm>
        </p:grpSpPr>
        <p:sp>
          <p:nvSpPr>
            <p:cNvPr id="40" name="Arc 39"/>
            <p:cNvSpPr/>
            <p:nvPr/>
          </p:nvSpPr>
          <p:spPr>
            <a:xfrm>
              <a:off x="3419872" y="2780928"/>
              <a:ext cx="2160240" cy="1008112"/>
            </a:xfrm>
            <a:prstGeom prst="arc">
              <a:avLst>
                <a:gd name="adj1" fmla="val 16200000"/>
                <a:gd name="adj2" fmla="val 20547241"/>
              </a:avLst>
            </a:prstGeom>
            <a:noFill/>
            <a:ln>
              <a:solidFill>
                <a:srgbClr val="FA035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2"/>
            </p:cNvCxnSpPr>
            <p:nvPr/>
          </p:nvCxnSpPr>
          <p:spPr>
            <a:xfrm>
              <a:off x="5394197" y="3002253"/>
              <a:ext cx="113907" cy="66707"/>
            </a:xfrm>
            <a:prstGeom prst="straightConnector1">
              <a:avLst/>
            </a:prstGeom>
            <a:noFill/>
            <a:ln>
              <a:solidFill>
                <a:srgbClr val="FA035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>
            <a:off x="4499992" y="6381328"/>
            <a:ext cx="1008112" cy="0"/>
          </a:xfrm>
          <a:prstGeom prst="straightConnector1">
            <a:avLst/>
          </a:prstGeom>
          <a:ln>
            <a:solidFill>
              <a:srgbClr val="FA035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012160" y="609329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A0352"/>
                </a:solidFill>
                <a:latin typeface="Verveine"/>
                <a:cs typeface="Verveine"/>
              </a:rPr>
              <a:t>CLEAR CONTEXT</a:t>
            </a:r>
            <a:endParaRPr lang="en-US" sz="2800" dirty="0">
              <a:solidFill>
                <a:srgbClr val="FA0352"/>
              </a:solidFill>
              <a:latin typeface="Verveine"/>
              <a:cs typeface="Verveine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516216" y="4941168"/>
            <a:ext cx="0" cy="792088"/>
          </a:xfrm>
          <a:prstGeom prst="straightConnector1">
            <a:avLst/>
          </a:prstGeom>
          <a:ln>
            <a:solidFill>
              <a:srgbClr val="FA035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26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NLP: DIALOGFLOW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95536" y="958081"/>
            <a:ext cx="4752528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260648"/>
            <a:ext cx="1291208" cy="1291208"/>
          </a:xfrm>
          <a:prstGeom prst="rect">
            <a:avLst/>
          </a:prstGeom>
        </p:spPr>
      </p:pic>
      <p:pic>
        <p:nvPicPr>
          <p:cNvPr id="7" name="Picture 6" descr="Dialogflow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2184"/>
            <a:ext cx="9144000" cy="5283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 rot="10408114" flipV="1">
            <a:off x="4278667" y="1294120"/>
            <a:ext cx="2160240" cy="1296144"/>
            <a:chOff x="3419872" y="2780928"/>
            <a:chExt cx="2160240" cy="1008112"/>
          </a:xfrm>
        </p:grpSpPr>
        <p:sp>
          <p:nvSpPr>
            <p:cNvPr id="19" name="Arc 18"/>
            <p:cNvSpPr/>
            <p:nvPr/>
          </p:nvSpPr>
          <p:spPr>
            <a:xfrm>
              <a:off x="3419872" y="2780928"/>
              <a:ext cx="2160240" cy="1008112"/>
            </a:xfrm>
            <a:prstGeom prst="arc">
              <a:avLst>
                <a:gd name="adj1" fmla="val 16200000"/>
                <a:gd name="adj2" fmla="val 20547241"/>
              </a:avLst>
            </a:prstGeom>
            <a:noFill/>
            <a:ln>
              <a:solidFill>
                <a:srgbClr val="FA035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>
              <a:off x="5394197" y="3002253"/>
              <a:ext cx="113907" cy="66707"/>
            </a:xfrm>
            <a:prstGeom prst="straightConnector1">
              <a:avLst/>
            </a:prstGeom>
            <a:noFill/>
            <a:ln>
              <a:solidFill>
                <a:srgbClr val="FA035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10408114">
            <a:off x="4694723" y="4052624"/>
            <a:ext cx="2160240" cy="1014971"/>
            <a:chOff x="3419872" y="2780928"/>
            <a:chExt cx="2160240" cy="1008112"/>
          </a:xfrm>
        </p:grpSpPr>
        <p:sp>
          <p:nvSpPr>
            <p:cNvPr id="22" name="Arc 21"/>
            <p:cNvSpPr/>
            <p:nvPr/>
          </p:nvSpPr>
          <p:spPr>
            <a:xfrm>
              <a:off x="3419872" y="2780928"/>
              <a:ext cx="2160240" cy="1008112"/>
            </a:xfrm>
            <a:prstGeom prst="arc">
              <a:avLst>
                <a:gd name="adj1" fmla="val 16200000"/>
                <a:gd name="adj2" fmla="val 20547241"/>
              </a:avLst>
            </a:prstGeom>
            <a:noFill/>
            <a:ln>
              <a:solidFill>
                <a:srgbClr val="FA035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2"/>
            </p:cNvCxnSpPr>
            <p:nvPr/>
          </p:nvCxnSpPr>
          <p:spPr>
            <a:xfrm>
              <a:off x="5394197" y="3002253"/>
              <a:ext cx="113907" cy="66707"/>
            </a:xfrm>
            <a:prstGeom prst="straightConnector1">
              <a:avLst/>
            </a:prstGeom>
            <a:noFill/>
            <a:ln>
              <a:solidFill>
                <a:srgbClr val="FA035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5364088" y="961564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A0053"/>
                </a:solidFill>
                <a:latin typeface="Verveine"/>
                <a:cs typeface="Verveine"/>
              </a:rPr>
              <a:t>Intent Name</a:t>
            </a:r>
            <a:endParaRPr lang="en-US" sz="2800" dirty="0">
              <a:solidFill>
                <a:srgbClr val="FA0053"/>
              </a:solidFill>
              <a:latin typeface="Verveine"/>
              <a:cs typeface="Vervein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8144" y="4705980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A0053"/>
                </a:solidFill>
                <a:latin typeface="Verveine"/>
                <a:cs typeface="Verveine"/>
              </a:rPr>
              <a:t>Utterances</a:t>
            </a:r>
            <a:endParaRPr lang="en-US" sz="2800" dirty="0">
              <a:solidFill>
                <a:srgbClr val="FA0053"/>
              </a:solidFill>
              <a:latin typeface="Verveine"/>
              <a:cs typeface="Verveine"/>
            </a:endParaRPr>
          </a:p>
        </p:txBody>
      </p:sp>
    </p:spTree>
    <p:extLst>
      <p:ext uri="{BB962C8B-B14F-4D97-AF65-F5344CB8AC3E}">
        <p14:creationId xmlns:p14="http://schemas.microsoft.com/office/powerpoint/2010/main" val="215457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95536" y="958081"/>
            <a:ext cx="5040560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GOOGLE ASSISTANT</a:t>
            </a:r>
            <a:endParaRPr lang="en-US" sz="4400" dirty="0">
              <a:latin typeface="DINPro-Bold"/>
              <a:cs typeface="DINPro-Bold"/>
            </a:endParaRPr>
          </a:p>
        </p:txBody>
      </p:sp>
      <p:pic>
        <p:nvPicPr>
          <p:cNvPr id="18" name="Picture 17" descr="robot-2027195_960_720.png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60648"/>
            <a:ext cx="1151747" cy="1277747"/>
          </a:xfrm>
          <a:prstGeom prst="rect">
            <a:avLst/>
          </a:prstGeom>
        </p:spPr>
      </p:pic>
      <p:pic>
        <p:nvPicPr>
          <p:cNvPr id="6" name="Picture 5" descr="IMG_166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108342"/>
            <a:ext cx="3239244" cy="57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NLP and CHATBOTS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95536" y="958081"/>
            <a:ext cx="4968552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peo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52936"/>
            <a:ext cx="1646312" cy="1646312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340768"/>
            <a:ext cx="1291208" cy="1291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8" y="3420288"/>
            <a:ext cx="8515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Verveine"/>
                <a:cs typeface="Verveine"/>
              </a:rPr>
              <a:t>USER</a:t>
            </a:r>
            <a:endParaRPr lang="en-US" sz="3200" dirty="0">
              <a:latin typeface="Verveine"/>
              <a:cs typeface="Vervein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6296" y="1772816"/>
            <a:ext cx="6812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Verveine"/>
                <a:cs typeface="Verveine"/>
              </a:rPr>
              <a:t>NLP</a:t>
            </a:r>
            <a:endParaRPr lang="en-US" sz="3200" dirty="0">
              <a:latin typeface="Verveine"/>
              <a:cs typeface="Verveine"/>
            </a:endParaRPr>
          </a:p>
        </p:txBody>
      </p:sp>
      <p:pic>
        <p:nvPicPr>
          <p:cNvPr id="12" name="Picture 11" descr="robot-2027195_960_720.png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647900"/>
            <a:ext cx="1367771" cy="15174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52320" y="5148480"/>
            <a:ext cx="13644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Verveine"/>
                <a:cs typeface="Verveine"/>
              </a:rPr>
              <a:t>CHATBOT</a:t>
            </a:r>
            <a:endParaRPr lang="en-US" sz="3200" dirty="0">
              <a:latin typeface="Verveine"/>
              <a:cs typeface="Verveine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03848" y="2348880"/>
            <a:ext cx="2304256" cy="864096"/>
          </a:xfrm>
          <a:prstGeom prst="straightConnector1">
            <a:avLst/>
          </a:prstGeom>
          <a:ln>
            <a:solidFill>
              <a:srgbClr val="FA035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372200" y="2924944"/>
            <a:ext cx="0" cy="1656184"/>
          </a:xfrm>
          <a:prstGeom prst="straightConnector1">
            <a:avLst/>
          </a:prstGeom>
          <a:ln>
            <a:solidFill>
              <a:srgbClr val="FA035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03848" y="4581128"/>
            <a:ext cx="2304256" cy="864096"/>
          </a:xfrm>
          <a:prstGeom prst="straightConnector1">
            <a:avLst/>
          </a:prstGeom>
          <a:ln>
            <a:solidFill>
              <a:srgbClr val="FA035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67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51520" y="404664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DINPro-Bold"/>
                <a:cs typeface="DINPro-Bold"/>
              </a:rPr>
              <a:t>CHATBOT API</a:t>
            </a:r>
            <a:endParaRPr lang="en-US" sz="4600" dirty="0">
              <a:latin typeface="DINPro-Bold"/>
              <a:cs typeface="DINPro-Bold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3528" y="1124744"/>
            <a:ext cx="3600400" cy="0"/>
          </a:xfrm>
          <a:prstGeom prst="line">
            <a:avLst/>
          </a:prstGeom>
          <a:ln w="5715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bots &amp; Personal Assistan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9" t="52156" r="31984"/>
          <a:stretch/>
        </p:blipFill>
        <p:spPr>
          <a:xfrm>
            <a:off x="3203848" y="1988840"/>
            <a:ext cx="942754" cy="1676154"/>
          </a:xfrm>
          <a:prstGeom prst="rect">
            <a:avLst/>
          </a:prstGeom>
        </p:spPr>
      </p:pic>
      <p:pic>
        <p:nvPicPr>
          <p:cNvPr id="6" name="Picture 5" descr="Chabots &amp; Personal Assistan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5" t="4790" r="41042" b="49856"/>
          <a:stretch/>
        </p:blipFill>
        <p:spPr>
          <a:xfrm>
            <a:off x="323528" y="1556792"/>
            <a:ext cx="2298150" cy="2332800"/>
          </a:xfrm>
          <a:prstGeom prst="rect">
            <a:avLst/>
          </a:prstGeom>
        </p:spPr>
      </p:pic>
      <p:pic>
        <p:nvPicPr>
          <p:cNvPr id="7" name="Picture 6" descr="l_10161441_0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276872"/>
            <a:ext cx="1130003" cy="1001936"/>
          </a:xfrm>
          <a:prstGeom prst="rect">
            <a:avLst/>
          </a:prstGeom>
        </p:spPr>
      </p:pic>
      <p:pic>
        <p:nvPicPr>
          <p:cNvPr id="8" name="Picture 7" descr="facebook-messeng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132856"/>
            <a:ext cx="1152128" cy="1152128"/>
          </a:xfrm>
          <a:prstGeom prst="rect">
            <a:avLst/>
          </a:prstGeom>
        </p:spPr>
      </p:pic>
      <p:pic>
        <p:nvPicPr>
          <p:cNvPr id="10" name="Picture 9" descr="Messages-5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276872"/>
            <a:ext cx="946944" cy="946944"/>
          </a:xfrm>
          <a:prstGeom prst="rect">
            <a:avLst/>
          </a:prstGeom>
        </p:spPr>
      </p:pic>
      <p:pic>
        <p:nvPicPr>
          <p:cNvPr id="11" name="Picture 10" descr="Chabots &amp; Personal Assistan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2" r="55687" b="20963"/>
          <a:stretch/>
        </p:blipFill>
        <p:spPr>
          <a:xfrm>
            <a:off x="1115616" y="3861048"/>
            <a:ext cx="3632492" cy="124702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076056" y="4077072"/>
            <a:ext cx="2539413" cy="808484"/>
            <a:chOff x="5076056" y="4077072"/>
            <a:chExt cx="2539413" cy="808484"/>
          </a:xfrm>
        </p:grpSpPr>
        <p:pic>
          <p:nvPicPr>
            <p:cNvPr id="3" name="Picture 2" descr="botkit-name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4077072"/>
              <a:ext cx="1531301" cy="808484"/>
            </a:xfrm>
            <a:prstGeom prst="rect">
              <a:avLst/>
            </a:prstGeom>
          </p:spPr>
        </p:pic>
        <p:pic>
          <p:nvPicPr>
            <p:cNvPr id="12" name="Picture 11" descr="botki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4077072"/>
              <a:ext cx="1508739" cy="792088"/>
            </a:xfrm>
            <a:prstGeom prst="rect">
              <a:avLst/>
            </a:prstGeom>
          </p:spPr>
        </p:pic>
      </p:grpSp>
      <p:pic>
        <p:nvPicPr>
          <p:cNvPr id="13" name="Picture 12" descr="Botkit__Building_Blocks_for_Building_Bo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5148500"/>
            <a:ext cx="9144000" cy="116082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 rot="11938407" flipV="1">
            <a:off x="6684898" y="4026427"/>
            <a:ext cx="2160240" cy="1538101"/>
            <a:chOff x="3419872" y="2780927"/>
            <a:chExt cx="2160240" cy="1008112"/>
          </a:xfrm>
        </p:grpSpPr>
        <p:sp>
          <p:nvSpPr>
            <p:cNvPr id="15" name="Arc 14"/>
            <p:cNvSpPr/>
            <p:nvPr/>
          </p:nvSpPr>
          <p:spPr>
            <a:xfrm>
              <a:off x="3419872" y="2780927"/>
              <a:ext cx="2160240" cy="1008112"/>
            </a:xfrm>
            <a:prstGeom prst="arc">
              <a:avLst>
                <a:gd name="adj1" fmla="val 16200000"/>
                <a:gd name="adj2" fmla="val 20547241"/>
              </a:avLst>
            </a:prstGeom>
            <a:noFill/>
            <a:ln>
              <a:solidFill>
                <a:srgbClr val="FA035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>
            <a:xfrm>
              <a:off x="5394197" y="3002253"/>
              <a:ext cx="113907" cy="66707"/>
            </a:xfrm>
            <a:prstGeom prst="straightConnector1">
              <a:avLst/>
            </a:prstGeom>
            <a:noFill/>
            <a:ln>
              <a:solidFill>
                <a:srgbClr val="FA035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8063503" y="3717032"/>
            <a:ext cx="105744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A0352"/>
                </a:solidFill>
                <a:latin typeface="Verveine"/>
                <a:cs typeface="Verveine"/>
              </a:rPr>
              <a:t>Coming soon!</a:t>
            </a:r>
            <a:endParaRPr lang="en-US" sz="2400" dirty="0">
              <a:solidFill>
                <a:srgbClr val="FA0352"/>
              </a:solidFill>
              <a:latin typeface="Verveine"/>
              <a:cs typeface="Verveine"/>
            </a:endParaRPr>
          </a:p>
        </p:txBody>
      </p:sp>
    </p:spTree>
    <p:extLst>
      <p:ext uri="{BB962C8B-B14F-4D97-AF65-F5344CB8AC3E}">
        <p14:creationId xmlns:p14="http://schemas.microsoft.com/office/powerpoint/2010/main" val="162028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CHATBOT API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95536" y="958081"/>
            <a:ext cx="3384376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peo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852936"/>
            <a:ext cx="1646312" cy="1646312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633736"/>
            <a:ext cx="1291208" cy="1291208"/>
          </a:xfrm>
          <a:prstGeom prst="rect">
            <a:avLst/>
          </a:prstGeom>
        </p:spPr>
      </p:pic>
      <p:pic>
        <p:nvPicPr>
          <p:cNvPr id="12" name="Picture 11" descr="robot-2027195_960_720.png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293096"/>
            <a:ext cx="1367771" cy="151740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3203848" y="3356992"/>
            <a:ext cx="2664296" cy="0"/>
          </a:xfrm>
          <a:prstGeom prst="straightConnector1">
            <a:avLst/>
          </a:prstGeom>
          <a:ln>
            <a:solidFill>
              <a:srgbClr val="FA035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bots &amp; Personal Assistant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5" t="4790" r="41042" b="49856"/>
          <a:stretch/>
        </p:blipFill>
        <p:spPr>
          <a:xfrm>
            <a:off x="6850073" y="2420888"/>
            <a:ext cx="2298150" cy="23328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3203848" y="4005064"/>
            <a:ext cx="2664296" cy="0"/>
          </a:xfrm>
          <a:prstGeom prst="straightConnector1">
            <a:avLst/>
          </a:prstGeom>
          <a:ln>
            <a:solidFill>
              <a:srgbClr val="FA035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89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CHATBOT API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95536" y="958081"/>
            <a:ext cx="3384376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5536" y="1844824"/>
            <a:ext cx="4320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Verveine"/>
                <a:cs typeface="Verveine"/>
              </a:rPr>
              <a:t>Features</a:t>
            </a:r>
            <a:r>
              <a:rPr lang="en-US" sz="2800" dirty="0" smtClean="0">
                <a:latin typeface="Verveine"/>
                <a:cs typeface="Verveine"/>
              </a:rPr>
              <a:t>:</a:t>
            </a:r>
            <a:endParaRPr lang="en-US" sz="2800" dirty="0">
              <a:latin typeface="Verveine"/>
              <a:cs typeface="Vervein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2492896"/>
            <a:ext cx="813690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latin typeface="DINPro-Medium"/>
                <a:cs typeface="DINPro-Medium"/>
              </a:rPr>
              <a:t>Intents are Plugins</a:t>
            </a:r>
          </a:p>
          <a:p>
            <a:pPr marL="285750" indent="-28575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latin typeface="DINPro-Medium"/>
                <a:cs typeface="DINPro-Medium"/>
              </a:rPr>
              <a:t>Entities </a:t>
            </a:r>
            <a:r>
              <a:rPr lang="en-GB" sz="2800" dirty="0" smtClean="0">
                <a:latin typeface="DINPro-Medium"/>
                <a:cs typeface="DINPro-Medium"/>
              </a:rPr>
              <a:t>from your data.</a:t>
            </a:r>
          </a:p>
          <a:p>
            <a:pPr marL="285750" indent="-285750">
              <a:buClr>
                <a:srgbClr val="FA0352"/>
              </a:buClr>
              <a:buFont typeface="Arial"/>
              <a:buChar char="•"/>
            </a:pPr>
            <a:r>
              <a:rPr lang="en-GB" sz="2800" dirty="0" smtClean="0">
                <a:latin typeface="DINPro-Medium"/>
                <a:cs typeface="DINPro-Medium"/>
              </a:rPr>
              <a:t>Views integration</a:t>
            </a:r>
          </a:p>
          <a:p>
            <a:pPr marL="285750" indent="-285750">
              <a:buClr>
                <a:srgbClr val="FA0352"/>
              </a:buClr>
              <a:buFont typeface="Arial"/>
              <a:buChar char="•"/>
            </a:pPr>
            <a:r>
              <a:rPr lang="en-GB" sz="2800" dirty="0" err="1" smtClean="0">
                <a:latin typeface="DINPro-Medium"/>
                <a:cs typeface="DINPro-Medium"/>
              </a:rPr>
              <a:t>Dialogflow</a:t>
            </a:r>
            <a:r>
              <a:rPr lang="en-GB" sz="2800" dirty="0" smtClean="0">
                <a:latin typeface="DINPro-Medium"/>
                <a:cs typeface="DINPro-Medium"/>
              </a:rPr>
              <a:t> and </a:t>
            </a:r>
            <a:r>
              <a:rPr lang="en-GB" sz="2800" dirty="0" err="1" smtClean="0">
                <a:latin typeface="DINPro-Medium"/>
                <a:cs typeface="DINPro-Medium"/>
              </a:rPr>
              <a:t>Alexa</a:t>
            </a:r>
            <a:r>
              <a:rPr lang="en-GB" sz="2800" dirty="0" smtClean="0">
                <a:latin typeface="DINPro-Medium"/>
                <a:cs typeface="DINPro-Medium"/>
              </a:rPr>
              <a:t> integration out-of-the-box. And more coming.</a:t>
            </a:r>
          </a:p>
          <a:p>
            <a:pPr marL="285750" indent="-285750">
              <a:buClr>
                <a:srgbClr val="FA0352"/>
              </a:buClr>
              <a:buFont typeface="Arial"/>
              <a:buChar char="•"/>
            </a:pPr>
            <a:r>
              <a:rPr lang="en-GB" sz="2800" dirty="0" smtClean="0">
                <a:latin typeface="DINPro-Medium"/>
                <a:cs typeface="DINPro-Medium"/>
              </a:rPr>
              <a:t>Common flexible layer, for easy integration with custom </a:t>
            </a:r>
            <a:r>
              <a:rPr lang="en-GB" sz="2800" dirty="0" err="1" smtClean="0">
                <a:latin typeface="DINPro-Medium"/>
                <a:cs typeface="DINPro-Medium"/>
              </a:rPr>
              <a:t>plaftorms</a:t>
            </a:r>
            <a:r>
              <a:rPr lang="en-GB" sz="2800" dirty="0" smtClean="0">
                <a:latin typeface="DINPro-Medium"/>
                <a:cs typeface="DINPro-Medium"/>
              </a:rPr>
              <a:t>/NLPs/</a:t>
            </a:r>
            <a:r>
              <a:rPr lang="en-GB" sz="2800" dirty="0" err="1" smtClean="0">
                <a:latin typeface="DINPro-Medium"/>
                <a:cs typeface="DINPro-Medium"/>
              </a:rPr>
              <a:t>Chatbots</a:t>
            </a:r>
            <a:endParaRPr lang="en-US" sz="2800" dirty="0">
              <a:latin typeface="DINPro-Medium"/>
              <a:cs typeface="DINPro-Medium"/>
            </a:endParaRPr>
          </a:p>
        </p:txBody>
      </p:sp>
    </p:spTree>
    <p:extLst>
      <p:ext uri="{BB962C8B-B14F-4D97-AF65-F5344CB8AC3E}">
        <p14:creationId xmlns:p14="http://schemas.microsoft.com/office/powerpoint/2010/main" val="60379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INTENT PLUGIN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23528" y="958081"/>
            <a:ext cx="4032448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tbot_api____Development_personal_sessions_chatbot_api__-_____web_modules_custom_drupalcamp_london_src_Plugin_Chatbot_Intent_MaintenanceSupportIntent_php__chatbot_api_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1124744"/>
            <a:ext cx="8316416" cy="562821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203848" y="2708920"/>
            <a:ext cx="648072" cy="144016"/>
          </a:xfrm>
          <a:prstGeom prst="straightConnector1">
            <a:avLst/>
          </a:prstGeom>
          <a:ln>
            <a:solidFill>
              <a:srgbClr val="FA035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51920" y="2348880"/>
            <a:ext cx="296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A0053"/>
                </a:solidFill>
                <a:latin typeface="Verveine"/>
                <a:cs typeface="Verveine"/>
              </a:rPr>
              <a:t>Plugin ID = Intent Name</a:t>
            </a:r>
            <a:endParaRPr lang="en-US" sz="2800" dirty="0">
              <a:solidFill>
                <a:srgbClr val="FA0053"/>
              </a:solidFill>
              <a:latin typeface="Verveine"/>
              <a:cs typeface="Verveine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843808" y="4869160"/>
            <a:ext cx="648072" cy="144016"/>
          </a:xfrm>
          <a:prstGeom prst="straightConnector1">
            <a:avLst/>
          </a:prstGeom>
          <a:ln>
            <a:solidFill>
              <a:srgbClr val="FA035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47166" y="4489956"/>
            <a:ext cx="1340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A0053"/>
                </a:solidFill>
                <a:latin typeface="Verveine"/>
                <a:cs typeface="Verveine"/>
              </a:rPr>
              <a:t>Your Logic</a:t>
            </a:r>
            <a:endParaRPr lang="en-US" sz="2800" dirty="0">
              <a:solidFill>
                <a:srgbClr val="FA0053"/>
              </a:solidFill>
              <a:latin typeface="Verveine"/>
              <a:cs typeface="Vervein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292080" y="5157192"/>
            <a:ext cx="576064" cy="288032"/>
          </a:xfrm>
          <a:prstGeom prst="straightConnector1">
            <a:avLst/>
          </a:prstGeom>
          <a:ln>
            <a:solidFill>
              <a:srgbClr val="FA035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96136" y="4653136"/>
            <a:ext cx="1151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A0053"/>
                </a:solidFill>
                <a:latin typeface="Verveine"/>
                <a:cs typeface="Verveine"/>
              </a:rPr>
              <a:t>Response</a:t>
            </a:r>
            <a:endParaRPr lang="en-US" sz="2800" dirty="0">
              <a:solidFill>
                <a:srgbClr val="FA0053"/>
              </a:solidFill>
              <a:latin typeface="Verveine"/>
              <a:cs typeface="Verveine"/>
            </a:endParaRPr>
          </a:p>
        </p:txBody>
      </p:sp>
    </p:spTree>
    <p:extLst>
      <p:ext uri="{BB962C8B-B14F-4D97-AF65-F5344CB8AC3E}">
        <p14:creationId xmlns:p14="http://schemas.microsoft.com/office/powerpoint/2010/main" val="374539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ENTITIES PUSH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23528" y="958081"/>
            <a:ext cx="4032448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dd_entity_collection___Smart_Housing_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48" y="1156053"/>
            <a:ext cx="5428332" cy="558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ENTITIES PUSH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23528" y="958081"/>
            <a:ext cx="4032448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Chatbot - Entities Push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9415"/>
            <a:ext cx="9144000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2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04664"/>
            <a:ext cx="36724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DINPro-Bold"/>
                <a:cs typeface="DINPro-Bold"/>
              </a:rPr>
              <a:t>ABOUT ME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1196752"/>
            <a:ext cx="2808312" cy="0"/>
          </a:xfrm>
          <a:prstGeom prst="line">
            <a:avLst/>
          </a:prstGeom>
          <a:ln w="5715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1001047"/>
            <a:ext cx="7128792" cy="521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A0053"/>
              </a:buClr>
              <a:buSzPct val="100000"/>
            </a:pPr>
            <a:r>
              <a:rPr lang="en-US" sz="4800" dirty="0" smtClean="0">
                <a:solidFill>
                  <a:srgbClr val="FA0053"/>
                </a:solidFill>
                <a:latin typeface="Verveine"/>
                <a:cs typeface="Verveine"/>
              </a:rPr>
              <a:t>Hi, I’m:</a:t>
            </a: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en-US" sz="2000" dirty="0" smtClean="0">
                <a:latin typeface="DINPro-Medium"/>
                <a:cs typeface="DINPro-Medium"/>
              </a:rPr>
              <a:t>Gabriele / Gabi / </a:t>
            </a:r>
            <a:r>
              <a:rPr lang="en-US" sz="2000" dirty="0" err="1" smtClean="0">
                <a:latin typeface="DINPro-Medium"/>
                <a:cs typeface="DINPro-Medium"/>
              </a:rPr>
              <a:t>gambry</a:t>
            </a:r>
            <a:endParaRPr lang="en-US" sz="2000" dirty="0" smtClean="0">
              <a:latin typeface="DINPro-Medium"/>
              <a:cs typeface="DINPro-Medium"/>
            </a:endParaRP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tr-TR" sz="2000" dirty="0">
                <a:latin typeface="DINPro-Medium"/>
                <a:cs typeface="DINPro-Medium"/>
              </a:rPr>
              <a:t>15</a:t>
            </a:r>
            <a:r>
              <a:rPr lang="tr-TR" sz="2000" dirty="0" smtClean="0">
                <a:latin typeface="DINPro-Medium"/>
                <a:cs typeface="DINPro-Medium"/>
              </a:rPr>
              <a:t>+ </a:t>
            </a:r>
            <a:r>
              <a:rPr lang="tr-TR" sz="2000" dirty="0">
                <a:latin typeface="DINPro-Medium"/>
                <a:cs typeface="DINPro-Medium"/>
              </a:rPr>
              <a:t>PHP / </a:t>
            </a:r>
            <a:r>
              <a:rPr lang="tr-TR" sz="2000" dirty="0" smtClean="0">
                <a:latin typeface="DINPro-Medium"/>
                <a:cs typeface="DINPro-Medium"/>
              </a:rPr>
              <a:t>10+ </a:t>
            </a:r>
            <a:r>
              <a:rPr lang="tr-TR" sz="2000" dirty="0" err="1" smtClean="0">
                <a:latin typeface="DINPro-Medium"/>
                <a:cs typeface="DINPro-Medium"/>
              </a:rPr>
              <a:t>Drupal</a:t>
            </a:r>
            <a:endParaRPr lang="en-US" sz="2000" dirty="0" smtClean="0">
              <a:latin typeface="DINPro-Medium"/>
              <a:cs typeface="DINPro-Medium"/>
            </a:endParaRP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en-US" sz="2000" dirty="0" smtClean="0">
                <a:latin typeface="DINPro-Medium"/>
                <a:cs typeface="DINPro-Medium"/>
              </a:rPr>
              <a:t>Lead Drupal Engineer/Consultant @ MANIFESTO</a:t>
            </a:r>
            <a:endParaRPr lang="en-US" dirty="0" smtClean="0"/>
          </a:p>
          <a:p>
            <a:pPr>
              <a:lnSpc>
                <a:spcPct val="150000"/>
              </a:lnSpc>
              <a:buClr>
                <a:srgbClr val="FA0053"/>
              </a:buClr>
              <a:buSzPct val="100000"/>
            </a:pPr>
            <a:r>
              <a:rPr lang="en-US" sz="4800" dirty="0">
                <a:solidFill>
                  <a:srgbClr val="FA0053"/>
                </a:solidFill>
                <a:latin typeface="Verveine"/>
                <a:cs typeface="Verveine"/>
              </a:rPr>
              <a:t>I Like:</a:t>
            </a: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en-US" dirty="0" smtClean="0">
                <a:latin typeface="DINPro-Medium"/>
                <a:cs typeface="DINPro-Medium"/>
              </a:rPr>
              <a:t>Drupal, PHP, </a:t>
            </a:r>
            <a:r>
              <a:rPr lang="en-US" dirty="0" err="1" smtClean="0">
                <a:latin typeface="DINPro-Medium"/>
                <a:cs typeface="DINPro-Medium"/>
              </a:rPr>
              <a:t>Javascript</a:t>
            </a:r>
            <a:r>
              <a:rPr lang="en-US" dirty="0" smtClean="0">
                <a:latin typeface="DINPro-Medium"/>
                <a:cs typeface="DINPro-Medium"/>
              </a:rPr>
              <a:t>, Deployment, Performance</a:t>
            </a:r>
            <a:endParaRPr lang="en-US" dirty="0">
              <a:latin typeface="DINPro-Medium"/>
              <a:cs typeface="DINPro-Medium"/>
            </a:endParaRP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en-US" dirty="0" err="1" smtClean="0">
                <a:latin typeface="DINPro-Medium"/>
                <a:cs typeface="DINPro-Medium"/>
              </a:rPr>
              <a:t>Chatbots</a:t>
            </a:r>
            <a:r>
              <a:rPr lang="en-US" dirty="0" smtClean="0">
                <a:latin typeface="DINPro-Medium"/>
                <a:cs typeface="DINPro-Medium"/>
              </a:rPr>
              <a:t> and Personal Assistants, Encryption</a:t>
            </a:r>
            <a:endParaRPr lang="en-US" dirty="0">
              <a:latin typeface="DINPro-Medium"/>
              <a:cs typeface="DINPro-Medium"/>
            </a:endParaRP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en-US" dirty="0" smtClean="0">
                <a:latin typeface="DINPro-Medium"/>
                <a:cs typeface="DINPro-Medium"/>
              </a:rPr>
              <a:t>Altered Carbon</a:t>
            </a:r>
            <a:endParaRPr lang="en-US" dirty="0">
              <a:latin typeface="DINPro-Medium"/>
              <a:cs typeface="DINPro-Medium"/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932040" y="3501008"/>
            <a:ext cx="1368152" cy="0"/>
          </a:xfrm>
          <a:prstGeom prst="line">
            <a:avLst/>
          </a:prstGeom>
          <a:ln w="28575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OPchGSc_400x4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157192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VIEWS INTEGRATION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23528" y="958081"/>
            <a:ext cx="5328592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ist_Messages__Content____Smart_Housing_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VIEWS INTEGRATION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23528" y="958081"/>
            <a:ext cx="5328592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Chatbot - Views-goo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5816" y="1196752"/>
            <a:ext cx="3194670" cy="51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8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SERVING YOUR CONTENT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536" y="958081"/>
            <a:ext cx="6408712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560" y="2910423"/>
            <a:ext cx="81369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latin typeface="DINPro-Medium"/>
                <a:cs typeface="DINPro-Medium"/>
              </a:rPr>
              <a:t>Plan you intents in advance</a:t>
            </a:r>
          </a:p>
          <a:p>
            <a:pPr marL="285750" indent="-28575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latin typeface="DINPro-Medium"/>
                <a:cs typeface="DINPro-Medium"/>
              </a:rPr>
              <a:t>For </a:t>
            </a:r>
            <a:r>
              <a:rPr lang="en-US" sz="2800" dirty="0">
                <a:latin typeface="DINPro-Medium"/>
                <a:cs typeface="DINPro-Medium"/>
              </a:rPr>
              <a:t>utterances try </a:t>
            </a:r>
            <a:r>
              <a:rPr lang="en-US" sz="2800" dirty="0" err="1" smtClean="0">
                <a:latin typeface="DINPro-Medium"/>
                <a:cs typeface="DINPro-Medium"/>
              </a:rPr>
              <a:t>answerthepublic.com</a:t>
            </a:r>
            <a:endParaRPr lang="en-US" sz="2800" dirty="0" smtClean="0">
              <a:latin typeface="DINPro-Medium"/>
              <a:cs typeface="DINPro-Medium"/>
            </a:endParaRPr>
          </a:p>
          <a:p>
            <a:pPr marL="285750" indent="-28575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latin typeface="DINPro-Medium"/>
                <a:cs typeface="DINPro-Medium"/>
              </a:rPr>
              <a:t>Train your bot</a:t>
            </a:r>
          </a:p>
          <a:p>
            <a:pPr marL="285750" indent="-285750">
              <a:buClr>
                <a:srgbClr val="FA0352"/>
              </a:buClr>
              <a:buFont typeface="Arial"/>
              <a:buChar char="•"/>
            </a:pPr>
            <a:r>
              <a:rPr lang="en-GB" sz="2800" dirty="0" smtClean="0">
                <a:latin typeface="DINPro-Medium"/>
                <a:cs typeface="DINPro-Medium"/>
              </a:rPr>
              <a:t>Built your content with intents in mind</a:t>
            </a:r>
          </a:p>
          <a:p>
            <a:pPr marL="285750" indent="-285750">
              <a:buClr>
                <a:srgbClr val="FA0352"/>
              </a:buClr>
              <a:buFont typeface="Arial"/>
              <a:buChar char="•"/>
            </a:pPr>
            <a:r>
              <a:rPr lang="en-GB" sz="2800" dirty="0" smtClean="0">
                <a:latin typeface="DINPro-Medium"/>
                <a:cs typeface="DINPro-Medium"/>
              </a:rPr>
              <a:t>Create a Display Mode for your bot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520" y="931367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THROUGH A CHATBOT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5536" y="1628800"/>
            <a:ext cx="5544616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73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uzzle_Blanc.jpg"/>
          <p:cNvPicPr>
            <a:picLocks noChangeAspect="1"/>
          </p:cNvPicPr>
          <p:nvPr/>
        </p:nvPicPr>
        <p:blipFill>
          <a:blip r:embed="rId2" cstate="print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3648" y="2204864"/>
            <a:ext cx="6441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Verveine"/>
                <a:cs typeface="Verveine"/>
              </a:rPr>
              <a:t>“Hi, I’m Drupal. How can I help you?”</a:t>
            </a:r>
            <a:endParaRPr lang="en-US" sz="4000" dirty="0">
              <a:solidFill>
                <a:srgbClr val="FFFFFF"/>
              </a:solidFill>
              <a:latin typeface="Verveine"/>
              <a:cs typeface="Vervein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5856" y="3501008"/>
            <a:ext cx="25208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DINPro-Medium"/>
                <a:cs typeface="DINPro-Medium"/>
              </a:rPr>
              <a:t>THANK YOU!</a:t>
            </a:r>
            <a:endParaRPr lang="en-US" sz="3200" dirty="0">
              <a:solidFill>
                <a:srgbClr val="FFFFFF"/>
              </a:solidFill>
              <a:latin typeface="DINPro-Medium"/>
              <a:cs typeface="DINPro-Medium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347864" y="4077072"/>
            <a:ext cx="2291164" cy="0"/>
          </a:xfrm>
          <a:prstGeom prst="line">
            <a:avLst/>
          </a:prstGeom>
          <a:ln w="5715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1560" y="4293096"/>
            <a:ext cx="792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  <a:t>http://dgo.to/chatbot_api</a:t>
            </a:r>
            <a:b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</a:br>
            <a: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  <a:t>https://</a:t>
            </a:r>
            <a:r>
              <a:rPr lang="en-US" sz="2400" dirty="0" err="1">
                <a:solidFill>
                  <a:srgbClr val="FFFFFF"/>
                </a:solidFill>
                <a:latin typeface="DINPro-Medium"/>
                <a:cs typeface="DINPro-Medium"/>
              </a:rPr>
              <a:t>dialogflow.com</a:t>
            </a:r>
            <a: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  <a:t>/</a:t>
            </a:r>
            <a:b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</a:br>
            <a: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  <a:t>@</a:t>
            </a:r>
            <a:r>
              <a:rPr lang="en-US" sz="2400" dirty="0" err="1" smtClean="0">
                <a:solidFill>
                  <a:srgbClr val="FFFFFF"/>
                </a:solidFill>
                <a:latin typeface="DINPro-Medium"/>
                <a:cs typeface="DINPro-Medium"/>
              </a:rPr>
              <a:t>gambry</a:t>
            </a:r>
            <a: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</a:br>
            <a: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</a:br>
            <a: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  <a:t>LONDON DRUPAL USER GROUP</a:t>
            </a:r>
            <a:b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</a:br>
            <a: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  <a:t>https://</a:t>
            </a:r>
            <a:r>
              <a:rPr lang="en-US" sz="2400" dirty="0" err="1">
                <a:solidFill>
                  <a:srgbClr val="FFFFFF"/>
                </a:solidFill>
                <a:latin typeface="DINPro-Medium"/>
                <a:cs typeface="DINPro-Medium"/>
              </a:rPr>
              <a:t>www.meetup.com</a:t>
            </a:r>
            <a:r>
              <a:rPr lang="en-US" sz="2400" dirty="0">
                <a:solidFill>
                  <a:srgbClr val="FFFFFF"/>
                </a:solidFill>
                <a:latin typeface="DINPro-Medium"/>
                <a:cs typeface="DINPro-Medium"/>
              </a:rPr>
              <a:t>/London-Drupal-User-Group/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0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exels-photo-270634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7504" y="548680"/>
            <a:ext cx="11334010" cy="6858000"/>
          </a:xfrm>
          <a:prstGeom prst="rect">
            <a:avLst/>
          </a:prstGeom>
          <a:solidFill>
            <a:srgbClr val="000000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332656"/>
            <a:ext cx="561662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DINPro-Bold"/>
                <a:cs typeface="DINPro-Bold"/>
              </a:rPr>
              <a:t>SERVING YOUR CONTENT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3528" y="1196752"/>
            <a:ext cx="4752528" cy="17186"/>
          </a:xfrm>
          <a:prstGeom prst="line">
            <a:avLst/>
          </a:prstGeom>
          <a:ln w="7620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552" y="2708920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Verveine"/>
                <a:cs typeface="Verveine"/>
              </a:rPr>
              <a:t>Website</a:t>
            </a:r>
            <a:endParaRPr lang="en-US" sz="54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3528" y="1988840"/>
            <a:ext cx="2952328" cy="17186"/>
          </a:xfrm>
          <a:prstGeom prst="line">
            <a:avLst/>
          </a:prstGeom>
          <a:ln w="7620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48264" y="2708920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Verveine"/>
                <a:cs typeface="Verveine"/>
              </a:rPr>
              <a:t>RSS</a:t>
            </a:r>
            <a:endParaRPr lang="en-US" sz="54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48264" y="4509120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Verveine"/>
                <a:cs typeface="Verveine"/>
              </a:rPr>
              <a:t>Mail</a:t>
            </a:r>
            <a:endParaRPr lang="en-US" sz="54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3848" y="2708920"/>
            <a:ext cx="291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Verveine"/>
                <a:cs typeface="Verveine"/>
              </a:rPr>
              <a:t>Social Media</a:t>
            </a:r>
            <a:endParaRPr lang="en-US" sz="54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4509120"/>
            <a:ext cx="275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bg1"/>
                </a:solidFill>
                <a:latin typeface="Verveine"/>
                <a:cs typeface="Verveine"/>
              </a:rPr>
              <a:t>RESTful</a:t>
            </a:r>
            <a:endParaRPr lang="en-US" sz="54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3848" y="4509120"/>
            <a:ext cx="315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Verveine"/>
                <a:cs typeface="Verveine"/>
              </a:rPr>
              <a:t>Mobile App</a:t>
            </a:r>
            <a:endParaRPr lang="en-US" sz="54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</p:spTree>
    <p:extLst>
      <p:ext uri="{BB962C8B-B14F-4D97-AF65-F5344CB8AC3E}">
        <p14:creationId xmlns:p14="http://schemas.microsoft.com/office/powerpoint/2010/main" val="219133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60648"/>
            <a:ext cx="87129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DINPro-Bold"/>
                <a:cs typeface="DINPro-Bold"/>
              </a:rPr>
              <a:t>CHATBOTS &amp;</a:t>
            </a:r>
          </a:p>
          <a:p>
            <a:r>
              <a:rPr lang="en-US" sz="6000" dirty="0" smtClean="0">
                <a:latin typeface="DINPro-Bold"/>
                <a:cs typeface="DINPro-Bold"/>
              </a:rPr>
              <a:t>PERSONAL ASSISTANTS</a:t>
            </a:r>
            <a:endParaRPr lang="en-US" sz="6000" dirty="0">
              <a:latin typeface="DINPro-Bold"/>
              <a:cs typeface="DINPro-Bold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536" y="1196752"/>
            <a:ext cx="4032448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5536" y="2132856"/>
            <a:ext cx="8352928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robot-2027195_960_720.png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429000"/>
            <a:ext cx="1727811" cy="1916832"/>
          </a:xfrm>
          <a:prstGeom prst="rect">
            <a:avLst/>
          </a:prstGeom>
        </p:spPr>
      </p:pic>
      <p:pic>
        <p:nvPicPr>
          <p:cNvPr id="14" name="Picture 13" descr="s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501008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6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606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DINPro-Bold"/>
                <a:cs typeface="DINPro-Bold"/>
              </a:rPr>
              <a:t>CONVERSATIONAL INTERFACES</a:t>
            </a:r>
            <a:endParaRPr lang="en-US" sz="4400" dirty="0">
              <a:latin typeface="DINPro-Bold"/>
              <a:cs typeface="DINPro-Bol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95536" y="958081"/>
            <a:ext cx="8064896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robot-2027195_960_720.png"/>
          <p:cNvPicPr>
            <a:picLocks noChangeAspect="1"/>
          </p:cNvPicPr>
          <p:nvPr/>
        </p:nvPicPr>
        <p:blipFill>
          <a:blip r:embed="rId3">
            <a:biLevel thresh="75000"/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84984"/>
            <a:ext cx="1727811" cy="19168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520" y="1456323"/>
            <a:ext cx="856895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How can I get some </a:t>
            </a:r>
            <a:r>
              <a:rPr lang="en-US" sz="2800" dirty="0">
                <a:solidFill>
                  <a:srgbClr val="FA0352"/>
                </a:solidFill>
                <a:latin typeface="Verveine"/>
                <a:cs typeface="Verveine"/>
              </a:rPr>
              <a:t>HELP</a:t>
            </a:r>
            <a:r>
              <a:rPr lang="en-US" sz="2000" dirty="0" smtClean="0"/>
              <a:t>?</a:t>
            </a:r>
          </a:p>
          <a:p>
            <a:pPr algn="r"/>
            <a:endParaRPr lang="en-US" sz="2000" dirty="0"/>
          </a:p>
          <a:p>
            <a:r>
              <a:rPr lang="en-US" sz="2000" dirty="0"/>
              <a:t>Have you tried </a:t>
            </a:r>
            <a:r>
              <a:rPr lang="en-US" sz="2000" dirty="0" smtClean="0"/>
              <a:t>on </a:t>
            </a:r>
            <a:r>
              <a:rPr lang="en-US" sz="2800" dirty="0">
                <a:solidFill>
                  <a:srgbClr val="FA0352"/>
                </a:solidFill>
                <a:latin typeface="Verveine"/>
                <a:cs typeface="Verveine"/>
              </a:rPr>
              <a:t>OUR PORTAL</a:t>
            </a:r>
            <a:r>
              <a:rPr lang="en-US" sz="2000" dirty="0" smtClean="0"/>
              <a:t>?</a:t>
            </a:r>
          </a:p>
          <a:p>
            <a:endParaRPr lang="en-US" sz="2000" dirty="0"/>
          </a:p>
          <a:p>
            <a:pPr algn="r"/>
            <a:r>
              <a:rPr lang="en-US" sz="2000" dirty="0"/>
              <a:t>No. Where </a:t>
            </a:r>
            <a:r>
              <a:rPr lang="en-US" sz="2000" dirty="0" smtClean="0"/>
              <a:t>about specifically?</a:t>
            </a:r>
          </a:p>
          <a:p>
            <a:pPr algn="r"/>
            <a:endParaRPr lang="en-US" sz="2000" dirty="0"/>
          </a:p>
          <a:p>
            <a:r>
              <a:rPr lang="en-US" sz="2000" dirty="0"/>
              <a:t>Follow this </a:t>
            </a:r>
            <a:r>
              <a:rPr lang="en-US" sz="2800" dirty="0">
                <a:solidFill>
                  <a:srgbClr val="FA0352"/>
                </a:solidFill>
                <a:latin typeface="Verveine"/>
                <a:cs typeface="Verveine"/>
              </a:rPr>
              <a:t>LINK</a:t>
            </a:r>
            <a:r>
              <a:rPr lang="en-US" sz="2000" dirty="0"/>
              <a:t>.</a:t>
            </a:r>
          </a:p>
          <a:p>
            <a:endParaRPr lang="en-US" sz="2000" dirty="0" smtClean="0"/>
          </a:p>
          <a:p>
            <a:pPr algn="r"/>
            <a:r>
              <a:rPr lang="en-US" sz="2000" dirty="0" smtClean="0"/>
              <a:t>Thanks</a:t>
            </a:r>
            <a:r>
              <a:rPr lang="en-US" sz="2000" dirty="0"/>
              <a:t>, can you </a:t>
            </a:r>
            <a:r>
              <a:rPr lang="en-US" sz="2000" dirty="0" smtClean="0"/>
              <a:t>save it</a:t>
            </a:r>
          </a:p>
          <a:p>
            <a:pPr algn="r"/>
            <a:r>
              <a:rPr lang="en-US" sz="2000" dirty="0" smtClean="0"/>
              <a:t> </a:t>
            </a:r>
            <a:r>
              <a:rPr lang="en-US" sz="2000" dirty="0"/>
              <a:t>on my </a:t>
            </a:r>
            <a:r>
              <a:rPr lang="en-US" sz="2800" dirty="0">
                <a:solidFill>
                  <a:srgbClr val="FA0352"/>
                </a:solidFill>
                <a:latin typeface="Verveine"/>
                <a:cs typeface="Verveine"/>
              </a:rPr>
              <a:t>FAVOURITES</a:t>
            </a:r>
            <a:r>
              <a:rPr lang="en-US" sz="2000" dirty="0"/>
              <a:t>?</a:t>
            </a:r>
          </a:p>
          <a:p>
            <a:endParaRPr lang="en-US" sz="2000" dirty="0" smtClean="0"/>
          </a:p>
          <a:p>
            <a:r>
              <a:rPr lang="en-US" sz="2000" dirty="0" smtClean="0"/>
              <a:t>Done</a:t>
            </a:r>
            <a:r>
              <a:rPr lang="en-US" sz="2000" dirty="0"/>
              <a:t>! I’ve added </a:t>
            </a:r>
            <a:r>
              <a:rPr lang="en-US" sz="2000" dirty="0" smtClean="0"/>
              <a:t>it to </a:t>
            </a:r>
          </a:p>
          <a:p>
            <a:r>
              <a:rPr lang="en-US" sz="2000" dirty="0" smtClean="0"/>
              <a:t>your </a:t>
            </a:r>
            <a:r>
              <a:rPr lang="en-US" sz="2800" dirty="0">
                <a:solidFill>
                  <a:srgbClr val="FA0352"/>
                </a:solidFill>
                <a:latin typeface="Verveine"/>
                <a:cs typeface="Verveine"/>
              </a:rPr>
              <a:t>DASHBOARD</a:t>
            </a:r>
            <a:r>
              <a:rPr lang="en-US" sz="2000" dirty="0"/>
              <a:t>.</a:t>
            </a:r>
          </a:p>
        </p:txBody>
      </p:sp>
      <p:pic>
        <p:nvPicPr>
          <p:cNvPr id="7" name="Picture 6" descr="people.png"/>
          <p:cNvPicPr>
            <a:picLocks noChangeAspect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429000"/>
            <a:ext cx="1790328" cy="17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2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ular Callout 1"/>
          <p:cNvSpPr/>
          <p:nvPr/>
        </p:nvSpPr>
        <p:spPr>
          <a:xfrm>
            <a:off x="251520" y="332656"/>
            <a:ext cx="2755324" cy="1080120"/>
          </a:xfrm>
          <a:prstGeom prst="wedgeRectCallout">
            <a:avLst/>
          </a:prstGeom>
          <a:noFill/>
          <a:ln>
            <a:solidFill>
              <a:srgbClr val="FA035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3527" y="404664"/>
            <a:ext cx="258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I </a:t>
            </a:r>
            <a:r>
              <a:rPr lang="en-US" b="1" dirty="0"/>
              <a:t>register</a:t>
            </a:r>
            <a:r>
              <a:rPr lang="en-US" dirty="0"/>
              <a:t> to an </a:t>
            </a:r>
            <a:r>
              <a:rPr lang="en-US" b="1" dirty="0"/>
              <a:t>event</a:t>
            </a:r>
            <a:r>
              <a:rPr lang="en-US" dirty="0"/>
              <a:t>?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3203848" y="332656"/>
            <a:ext cx="2755324" cy="1080120"/>
          </a:xfrm>
          <a:prstGeom prst="wedgeRectCallout">
            <a:avLst/>
          </a:prstGeom>
          <a:noFill/>
          <a:ln>
            <a:solidFill>
              <a:srgbClr val="FA035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5855" y="404664"/>
            <a:ext cx="258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is </a:t>
            </a:r>
            <a:r>
              <a:rPr lang="en-US" b="1" dirty="0"/>
              <a:t>Run for Fun 2018 </a:t>
            </a:r>
            <a:r>
              <a:rPr lang="en-US" dirty="0"/>
              <a:t>going to </a:t>
            </a:r>
            <a:r>
              <a:rPr lang="en-US" dirty="0" smtClean="0"/>
              <a:t>happen?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156176" y="332656"/>
            <a:ext cx="2755324" cy="1080120"/>
          </a:xfrm>
          <a:prstGeom prst="wedgeRectCallout">
            <a:avLst/>
          </a:prstGeom>
          <a:noFill/>
          <a:ln>
            <a:solidFill>
              <a:srgbClr val="FA035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28183" y="404664"/>
            <a:ext cx="258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on </a:t>
            </a:r>
            <a:r>
              <a:rPr lang="en-US" b="1" dirty="0"/>
              <a:t>Camden Town</a:t>
            </a:r>
            <a:r>
              <a:rPr lang="en-US" dirty="0"/>
              <a:t> this </a:t>
            </a:r>
            <a:r>
              <a:rPr lang="en-US" b="1" dirty="0"/>
              <a:t>weekend</a:t>
            </a:r>
            <a:r>
              <a:rPr lang="en-US" dirty="0"/>
              <a:t>?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251520" y="1700808"/>
            <a:ext cx="2755324" cy="1872208"/>
          </a:xfrm>
          <a:prstGeom prst="wedgeRectCallout">
            <a:avLst>
              <a:gd name="adj1" fmla="val 20425"/>
              <a:gd name="adj2" fmla="val -58685"/>
            </a:avLst>
          </a:prstGeom>
          <a:noFill/>
          <a:ln>
            <a:solidFill>
              <a:srgbClr val="21B2C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B2C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08058" y="908720"/>
            <a:ext cx="82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B2B2B2"/>
                </a:solidFill>
                <a:latin typeface="Verveine"/>
                <a:cs typeface="Verveine"/>
              </a:rPr>
              <a:t>FAQs</a:t>
            </a:r>
            <a:endParaRPr lang="en-US" sz="2800" dirty="0">
              <a:solidFill>
                <a:srgbClr val="B2B2B2"/>
              </a:solidFill>
              <a:latin typeface="Verveine"/>
              <a:cs typeface="Vervein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1405" y="889556"/>
            <a:ext cx="1626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B2B2B2"/>
                </a:solidFill>
                <a:latin typeface="Verveine"/>
                <a:cs typeface="Verveine"/>
              </a:rPr>
              <a:t>Campaigns</a:t>
            </a:r>
            <a:endParaRPr lang="en-US" sz="2800" dirty="0">
              <a:solidFill>
                <a:srgbClr val="B2B2B2"/>
              </a:solidFill>
              <a:latin typeface="Verveine"/>
              <a:cs typeface="Vervein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61677" y="908720"/>
            <a:ext cx="1046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B2B2B2"/>
                </a:solidFill>
                <a:latin typeface="Verveine"/>
                <a:cs typeface="Verveine"/>
              </a:rPr>
              <a:t>Events</a:t>
            </a:r>
            <a:endParaRPr lang="en-US" sz="2800" dirty="0">
              <a:solidFill>
                <a:srgbClr val="B2B2B2"/>
              </a:solidFill>
              <a:latin typeface="Verveine"/>
              <a:cs typeface="Vervein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3527" y="1772816"/>
            <a:ext cx="2588335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the tab “Register” (on the right for Desktop, the last section on mobile). You will find the registration form in there.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3203848" y="1700808"/>
            <a:ext cx="2755324" cy="1584176"/>
          </a:xfrm>
          <a:prstGeom prst="wedgeRectCallout">
            <a:avLst>
              <a:gd name="adj1" fmla="val 20425"/>
              <a:gd name="adj2" fmla="val -58685"/>
            </a:avLst>
          </a:prstGeom>
          <a:noFill/>
          <a:ln>
            <a:solidFill>
              <a:srgbClr val="21B2C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B2C5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5856" y="2134597"/>
            <a:ext cx="25883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Tuesday the 29th of </a:t>
            </a:r>
            <a:r>
              <a:rPr lang="en-US" dirty="0" smtClean="0"/>
              <a:t>May. </a:t>
            </a:r>
            <a:r>
              <a:rPr lang="en-US" u="sng" dirty="0">
                <a:solidFill>
                  <a:srgbClr val="3366FF"/>
                </a:solidFill>
              </a:rPr>
              <a:t>Check out all the details</a:t>
            </a:r>
            <a:r>
              <a:rPr lang="en-US" dirty="0"/>
              <a:t>.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6156176" y="1700808"/>
            <a:ext cx="2755324" cy="1944216"/>
          </a:xfrm>
          <a:prstGeom prst="wedgeRectCallout">
            <a:avLst>
              <a:gd name="adj1" fmla="val 20425"/>
              <a:gd name="adj2" fmla="val -58685"/>
            </a:avLst>
          </a:prstGeom>
          <a:noFill/>
          <a:ln>
            <a:solidFill>
              <a:srgbClr val="21B2C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B2C5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28183" y="1772816"/>
            <a:ext cx="2588335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“The Dreamers” are playing at </a:t>
            </a:r>
            <a:r>
              <a:rPr lang="en-US" u="sng" dirty="0">
                <a:solidFill>
                  <a:srgbClr val="3366FF"/>
                </a:solidFill>
              </a:rPr>
              <a:t>The Camden Lock</a:t>
            </a:r>
            <a:r>
              <a:rPr lang="en-US" dirty="0"/>
              <a:t>, </a:t>
            </a:r>
            <a:r>
              <a:rPr lang="en-US" u="sng" dirty="0">
                <a:solidFill>
                  <a:srgbClr val="3366FF"/>
                </a:solidFill>
              </a:rPr>
              <a:t>Sat 9pm</a:t>
            </a:r>
            <a:r>
              <a:rPr lang="en-US" dirty="0"/>
              <a:t>. Tickets from 10£. Do you want to know more or skip to next event?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251520" y="4149080"/>
            <a:ext cx="2736304" cy="720080"/>
          </a:xfrm>
          <a:prstGeom prst="wedgeRectCallout">
            <a:avLst/>
          </a:prstGeom>
          <a:noFill/>
          <a:ln>
            <a:solidFill>
              <a:srgbClr val="FA035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1520" y="422108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Latest </a:t>
            </a:r>
            <a:r>
              <a:rPr lang="en-US" b="1" dirty="0" smtClean="0"/>
              <a:t>news</a:t>
            </a:r>
            <a:r>
              <a:rPr lang="en-US" dirty="0" smtClean="0"/>
              <a:t> about </a:t>
            </a:r>
            <a:r>
              <a:rPr lang="en-US" b="1" dirty="0"/>
              <a:t>c</a:t>
            </a:r>
            <a:r>
              <a:rPr lang="en-US" b="1" dirty="0" smtClean="0"/>
              <a:t>inema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251520" y="5085184"/>
            <a:ext cx="2686913" cy="1296144"/>
          </a:xfrm>
          <a:prstGeom prst="wedgeRectCallout">
            <a:avLst>
              <a:gd name="adj1" fmla="val 20425"/>
              <a:gd name="adj2" fmla="val -58685"/>
            </a:avLst>
          </a:prstGeom>
          <a:noFill/>
          <a:ln>
            <a:solidFill>
              <a:srgbClr val="21B2C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B2C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13072" y="4365104"/>
            <a:ext cx="797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B2B2B2"/>
                </a:solidFill>
                <a:latin typeface="Verveine"/>
                <a:cs typeface="Verveine"/>
              </a:rPr>
              <a:t>News</a:t>
            </a:r>
            <a:endParaRPr lang="en-US" sz="2800" dirty="0">
              <a:solidFill>
                <a:srgbClr val="B2B2B2"/>
              </a:solidFill>
              <a:latin typeface="Verveine"/>
              <a:cs typeface="Verveine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1520" y="5232102"/>
            <a:ext cx="26642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“</a:t>
            </a:r>
            <a:r>
              <a:rPr lang="en-US" sz="1600" i="1" dirty="0"/>
              <a:t>Matrix, again</a:t>
            </a:r>
            <a:r>
              <a:rPr lang="en-US" sz="1600" dirty="0"/>
              <a:t>”</a:t>
            </a:r>
          </a:p>
          <a:p>
            <a:r>
              <a:rPr lang="en-US" sz="1600" dirty="0"/>
              <a:t>Rating: </a:t>
            </a:r>
            <a:r>
              <a:rPr lang="en-US" sz="1600" dirty="0" err="1"/>
              <a:t>Imdb</a:t>
            </a:r>
            <a:r>
              <a:rPr lang="en-US" sz="1600" dirty="0"/>
              <a:t> 8.5/10, RT 4.5/5</a:t>
            </a:r>
          </a:p>
          <a:p>
            <a:r>
              <a:rPr lang="en-US" sz="1600" dirty="0"/>
              <a:t>Say skip to scroll to next result.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3203848" y="4005064"/>
            <a:ext cx="2755324" cy="720080"/>
          </a:xfrm>
          <a:prstGeom prst="wedgeRectCallout">
            <a:avLst/>
          </a:prstGeom>
          <a:noFill/>
          <a:ln>
            <a:solidFill>
              <a:srgbClr val="FA035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203848" y="400506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</a:t>
            </a:r>
            <a:r>
              <a:rPr lang="en-US" b="1" dirty="0"/>
              <a:t>properties</a:t>
            </a:r>
            <a:r>
              <a:rPr lang="en-US" dirty="0"/>
              <a:t> near </a:t>
            </a:r>
            <a:r>
              <a:rPr lang="en-US" b="1" dirty="0" err="1"/>
              <a:t>Shoreditch</a:t>
            </a:r>
            <a:r>
              <a:rPr lang="en-US" dirty="0"/>
              <a:t>.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3203848" y="4941168"/>
            <a:ext cx="2759532" cy="1440160"/>
          </a:xfrm>
          <a:prstGeom prst="wedgeRectCallout">
            <a:avLst>
              <a:gd name="adj1" fmla="val 20425"/>
              <a:gd name="adj2" fmla="val -58685"/>
            </a:avLst>
          </a:prstGeom>
          <a:noFill/>
          <a:ln>
            <a:solidFill>
              <a:srgbClr val="21B2C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B2C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76056" y="4221088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B2B2B2"/>
                </a:solidFill>
                <a:latin typeface="Verveine"/>
                <a:cs typeface="Verveine"/>
              </a:rPr>
              <a:t>Search</a:t>
            </a:r>
            <a:endParaRPr lang="en-US" sz="2800" dirty="0">
              <a:solidFill>
                <a:srgbClr val="B2B2B2"/>
              </a:solidFill>
              <a:latin typeface="Verveine"/>
              <a:cs typeface="Verveine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03848" y="5085184"/>
            <a:ext cx="273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your latest preferences, I’ve emailed you your best matches for properties in </a:t>
            </a:r>
            <a:r>
              <a:rPr lang="en-US" dirty="0" err="1"/>
              <a:t>Shoreditch</a:t>
            </a:r>
            <a:endParaRPr lang="en-US" dirty="0"/>
          </a:p>
        </p:txBody>
      </p:sp>
      <p:sp>
        <p:nvSpPr>
          <p:cNvPr id="28" name="Rectangular Callout 27"/>
          <p:cNvSpPr/>
          <p:nvPr/>
        </p:nvSpPr>
        <p:spPr>
          <a:xfrm>
            <a:off x="6228184" y="4077072"/>
            <a:ext cx="2755324" cy="720080"/>
          </a:xfrm>
          <a:prstGeom prst="wedgeRectCallout">
            <a:avLst/>
          </a:prstGeom>
          <a:noFill/>
          <a:ln>
            <a:solidFill>
              <a:srgbClr val="FA035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228184" y="4077072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I get my </a:t>
            </a:r>
            <a:r>
              <a:rPr lang="en-US" b="1" dirty="0"/>
              <a:t>boiler</a:t>
            </a:r>
            <a:r>
              <a:rPr lang="en-US" dirty="0"/>
              <a:t> </a:t>
            </a:r>
            <a:r>
              <a:rPr lang="en-US" b="1" dirty="0"/>
              <a:t>fixed</a:t>
            </a:r>
            <a:r>
              <a:rPr lang="en-US" dirty="0"/>
              <a:t>?</a:t>
            </a:r>
          </a:p>
        </p:txBody>
      </p:sp>
      <p:sp>
        <p:nvSpPr>
          <p:cNvPr id="30" name="Rectangular Callout 29"/>
          <p:cNvSpPr/>
          <p:nvPr/>
        </p:nvSpPr>
        <p:spPr>
          <a:xfrm>
            <a:off x="6228184" y="5013176"/>
            <a:ext cx="2759532" cy="1440160"/>
          </a:xfrm>
          <a:prstGeom prst="wedgeRectCallout">
            <a:avLst>
              <a:gd name="adj1" fmla="val 20425"/>
              <a:gd name="adj2" fmla="val -58685"/>
            </a:avLst>
          </a:prstGeom>
          <a:noFill/>
          <a:ln>
            <a:solidFill>
              <a:srgbClr val="21B2C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B2C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84368" y="429309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B2B2B2"/>
                </a:solidFill>
                <a:latin typeface="Verveine"/>
                <a:cs typeface="Verveine"/>
              </a:rPr>
              <a:t>Support</a:t>
            </a:r>
            <a:endParaRPr lang="en-US" sz="2800" dirty="0">
              <a:solidFill>
                <a:srgbClr val="B2B2B2"/>
              </a:solidFill>
              <a:latin typeface="Verveine"/>
              <a:cs typeface="Verveine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28184" y="5108991"/>
            <a:ext cx="273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Call 00112233 </a:t>
            </a:r>
            <a:r>
              <a:rPr lang="en-US" dirty="0"/>
              <a:t>from your registered mobile, then press 8 to book a technician.</a:t>
            </a:r>
          </a:p>
        </p:txBody>
      </p:sp>
    </p:spTree>
    <p:extLst>
      <p:ext uri="{BB962C8B-B14F-4D97-AF65-F5344CB8AC3E}">
        <p14:creationId xmlns:p14="http://schemas.microsoft.com/office/powerpoint/2010/main" val="253180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4" grpId="0" animBg="1"/>
      <p:bldP spid="15" grpId="0"/>
      <p:bldP spid="16" grpId="0" animBg="1"/>
      <p:bldP spid="17" grpId="0"/>
      <p:bldP spid="20" grpId="0" animBg="1"/>
      <p:bldP spid="22" grpId="0"/>
      <p:bldP spid="25" grpId="0" animBg="1"/>
      <p:bldP spid="27" grpId="0"/>
      <p:bldP spid="30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-br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33" y="-27384"/>
            <a:ext cx="7254744" cy="691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8538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332656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Pro-Bold"/>
                <a:cs typeface="DINPro-Bold"/>
              </a:rPr>
              <a:t>NATURAL-LANGUAGE PROCESSING</a:t>
            </a:r>
            <a:endParaRPr lang="en-US" sz="40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3528" y="980728"/>
            <a:ext cx="8280920" cy="24106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>
          <a:xfrm>
            <a:off x="2843808" y="2132856"/>
            <a:ext cx="3240360" cy="1512168"/>
          </a:xfrm>
          <a:prstGeom prst="wedgeRectCallout">
            <a:avLst/>
          </a:prstGeom>
          <a:solidFill>
            <a:srgbClr val="000000">
              <a:alpha val="40000"/>
            </a:srgbClr>
          </a:solidFill>
          <a:ln w="28575" cmpd="sng">
            <a:solidFill>
              <a:srgbClr val="FA035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1664" y="2279774"/>
            <a:ext cx="3718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get my </a:t>
            </a:r>
            <a:r>
              <a:rPr lang="en-US" sz="3200" b="1" dirty="0">
                <a:solidFill>
                  <a:schemeClr val="bg1"/>
                </a:solidFill>
              </a:rPr>
              <a:t>boiler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fixed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797152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What’s the user </a:t>
            </a:r>
            <a:r>
              <a:rPr lang="en-US" sz="2800" dirty="0" smtClean="0">
                <a:solidFill>
                  <a:srgbClr val="FA0352"/>
                </a:solidFill>
                <a:latin typeface="Verveine"/>
                <a:cs typeface="Verveine"/>
              </a:rPr>
              <a:t>INTENT</a:t>
            </a:r>
          </a:p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Extract known </a:t>
            </a:r>
            <a:r>
              <a:rPr lang="en-US" sz="2800" dirty="0" smtClean="0">
                <a:solidFill>
                  <a:srgbClr val="FA0352"/>
                </a:solidFill>
                <a:latin typeface="Verveine"/>
                <a:cs typeface="Verveine"/>
              </a:rPr>
              <a:t>ENTITIES </a:t>
            </a:r>
            <a:r>
              <a:rPr lang="en-US" sz="2800" dirty="0" smtClean="0">
                <a:solidFill>
                  <a:srgbClr val="FFFFFF"/>
                </a:solidFill>
              </a:rPr>
              <a:t>from user request</a:t>
            </a:r>
          </a:p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Understand and manage the current </a:t>
            </a:r>
            <a:r>
              <a:rPr lang="en-US" sz="2800" dirty="0" smtClean="0">
                <a:solidFill>
                  <a:srgbClr val="FA0352"/>
                </a:solidFill>
                <a:latin typeface="Verveine"/>
                <a:cs typeface="Verveine"/>
              </a:rPr>
              <a:t>CONTEXT</a:t>
            </a:r>
            <a:endParaRPr lang="en-US" sz="2800" dirty="0">
              <a:solidFill>
                <a:srgbClr val="FA0352"/>
              </a:solidFill>
              <a:latin typeface="Verveine"/>
              <a:cs typeface="Verveine"/>
            </a:endParaRPr>
          </a:p>
        </p:txBody>
      </p:sp>
    </p:spTree>
    <p:extLst>
      <p:ext uri="{BB962C8B-B14F-4D97-AF65-F5344CB8AC3E}">
        <p14:creationId xmlns:p14="http://schemas.microsoft.com/office/powerpoint/2010/main" val="1960859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-br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33" y="-27384"/>
            <a:ext cx="7254744" cy="691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8538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332656"/>
            <a:ext cx="8784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DINPro-Bold"/>
                <a:cs typeface="DINPro-Bold"/>
              </a:rPr>
              <a:t>NLP: INTENTS</a:t>
            </a:r>
            <a:endParaRPr lang="en-US" sz="44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3528" y="1061121"/>
            <a:ext cx="3600400" cy="10481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>
          <a:xfrm>
            <a:off x="5580112" y="332656"/>
            <a:ext cx="3240360" cy="1512168"/>
          </a:xfrm>
          <a:prstGeom prst="wedgeRectCallout">
            <a:avLst/>
          </a:prstGeom>
          <a:solidFill>
            <a:srgbClr val="000000">
              <a:alpha val="40000"/>
            </a:srgbClr>
          </a:solidFill>
          <a:ln w="28575" cmpd="sng">
            <a:solidFill>
              <a:srgbClr val="FA035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77968" y="479574"/>
            <a:ext cx="3718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get my </a:t>
            </a:r>
            <a:r>
              <a:rPr lang="en-US" sz="3200" b="1" dirty="0">
                <a:solidFill>
                  <a:schemeClr val="bg1"/>
                </a:solidFill>
              </a:rPr>
              <a:t>boiler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fixed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2132856"/>
            <a:ext cx="806489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A0352"/>
                </a:solidFill>
                <a:latin typeface="Verveine"/>
                <a:cs typeface="Verveine"/>
              </a:rPr>
              <a:t>MAINTENANCE REQUEST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Can </a:t>
            </a:r>
            <a:r>
              <a:rPr lang="en-US" sz="2800" dirty="0">
                <a:solidFill>
                  <a:srgbClr val="FFFFFF"/>
                </a:solidFill>
              </a:rPr>
              <a:t>you fix my boiler?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I need my boiler fixed.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I need you to fix my boiler. </a:t>
            </a:r>
          </a:p>
          <a:p>
            <a:pPr marL="457200" indent="-457200">
              <a:buFont typeface="Arial"/>
              <a:buChar char="•"/>
            </a:pPr>
            <a:r>
              <a:rPr lang="en-US" sz="2800" b="1" u="sng" dirty="0">
                <a:solidFill>
                  <a:srgbClr val="FFFFFF"/>
                </a:solidFill>
              </a:rPr>
              <a:t>How can I get my boiler fixed?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How can I fix my boiler.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My boiler needs to be fixed.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Fix my boiler!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0660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-br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33" y="-27384"/>
            <a:ext cx="7254744" cy="691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68038" y="-53089"/>
            <a:ext cx="9144000" cy="688538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332656"/>
            <a:ext cx="8784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DINPro-Bold"/>
                <a:cs typeface="DINPro-Bold"/>
              </a:rPr>
              <a:t>NLP: ENTITIES</a:t>
            </a:r>
            <a:endParaRPr lang="en-US" sz="44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3528" y="1060702"/>
            <a:ext cx="3744416" cy="10901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ular Callout 11"/>
          <p:cNvSpPr/>
          <p:nvPr/>
        </p:nvSpPr>
        <p:spPr>
          <a:xfrm>
            <a:off x="5580112" y="332656"/>
            <a:ext cx="3240360" cy="1512168"/>
          </a:xfrm>
          <a:prstGeom prst="wedgeRectCallout">
            <a:avLst/>
          </a:prstGeom>
          <a:solidFill>
            <a:srgbClr val="000000">
              <a:alpha val="40000"/>
            </a:srgbClr>
          </a:solidFill>
          <a:ln w="28575" cmpd="sng">
            <a:solidFill>
              <a:srgbClr val="FA035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77968" y="479574"/>
            <a:ext cx="3718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get my </a:t>
            </a:r>
            <a:r>
              <a:rPr lang="en-US" sz="3200" b="1" dirty="0">
                <a:solidFill>
                  <a:schemeClr val="bg1"/>
                </a:solidFill>
              </a:rPr>
              <a:t>boiler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fixed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3140968"/>
            <a:ext cx="806489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Can you </a:t>
            </a:r>
            <a:r>
              <a:rPr lang="en-US" sz="2800" b="1" dirty="0" smtClean="0">
                <a:solidFill>
                  <a:srgbClr val="FFFFFF"/>
                </a:solidFill>
              </a:rPr>
              <a:t>@task </a:t>
            </a:r>
            <a:r>
              <a:rPr lang="en-US" sz="2800" dirty="0" smtClean="0">
                <a:solidFill>
                  <a:srgbClr val="FFFFFF"/>
                </a:solidFill>
              </a:rPr>
              <a:t>my </a:t>
            </a:r>
            <a:r>
              <a:rPr lang="en-US" sz="2800" b="1" dirty="0" smtClean="0">
                <a:solidFill>
                  <a:srgbClr val="FFFFFF"/>
                </a:solidFill>
              </a:rPr>
              <a:t>@appliance</a:t>
            </a:r>
            <a:r>
              <a:rPr lang="en-US" sz="2800" dirty="0" smtClean="0">
                <a:solidFill>
                  <a:srgbClr val="FFFFFF"/>
                </a:solidFill>
              </a:rPr>
              <a:t>?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I need my </a:t>
            </a:r>
            <a:r>
              <a:rPr lang="en-US" sz="2800" b="1" dirty="0" smtClean="0">
                <a:solidFill>
                  <a:srgbClr val="FFFFFF"/>
                </a:solidFill>
              </a:rPr>
              <a:t>@appliance @task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I need you to </a:t>
            </a:r>
            <a:r>
              <a:rPr lang="en-US" sz="2800" b="1" dirty="0" smtClean="0">
                <a:solidFill>
                  <a:srgbClr val="FFFFFF"/>
                </a:solidFill>
              </a:rPr>
              <a:t>@task </a:t>
            </a:r>
            <a:r>
              <a:rPr lang="en-US" sz="2800" dirty="0" smtClean="0">
                <a:solidFill>
                  <a:srgbClr val="FFFFFF"/>
                </a:solidFill>
              </a:rPr>
              <a:t>my </a:t>
            </a:r>
            <a:r>
              <a:rPr lang="en-US" sz="2800" b="1" dirty="0" smtClean="0">
                <a:solidFill>
                  <a:srgbClr val="FFFFFF"/>
                </a:solidFill>
              </a:rPr>
              <a:t>@appliance</a:t>
            </a:r>
            <a:r>
              <a:rPr lang="en-US" sz="2800" dirty="0" smtClean="0">
                <a:solidFill>
                  <a:srgbClr val="FFFFFF"/>
                </a:solidFill>
              </a:rPr>
              <a:t>.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How </a:t>
            </a:r>
            <a:r>
              <a:rPr lang="en-US" sz="2800" dirty="0">
                <a:solidFill>
                  <a:srgbClr val="FFFFFF"/>
                </a:solidFill>
              </a:rPr>
              <a:t>can I get my </a:t>
            </a:r>
            <a:r>
              <a:rPr lang="en-US" sz="2800" b="1" dirty="0" smtClean="0">
                <a:solidFill>
                  <a:srgbClr val="FFFFFF"/>
                </a:solidFill>
              </a:rPr>
              <a:t>@appliance @task</a:t>
            </a:r>
            <a:r>
              <a:rPr lang="en-US" sz="2800" dirty="0" smtClean="0">
                <a:solidFill>
                  <a:srgbClr val="FFFFFF"/>
                </a:solidFill>
              </a:rPr>
              <a:t>?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How can I </a:t>
            </a:r>
            <a:r>
              <a:rPr lang="en-US" sz="2800" b="1" dirty="0" smtClean="0">
                <a:solidFill>
                  <a:srgbClr val="FFFFFF"/>
                </a:solidFill>
              </a:rPr>
              <a:t>@task</a:t>
            </a:r>
            <a:r>
              <a:rPr lang="en-US" sz="2800" dirty="0" smtClean="0">
                <a:solidFill>
                  <a:srgbClr val="FFFFFF"/>
                </a:solidFill>
              </a:rPr>
              <a:t> my </a:t>
            </a:r>
            <a:r>
              <a:rPr lang="en-US" sz="2800" b="1" dirty="0" smtClean="0">
                <a:solidFill>
                  <a:srgbClr val="FFFFFF"/>
                </a:solidFill>
              </a:rPr>
              <a:t>@appliance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My </a:t>
            </a:r>
            <a:r>
              <a:rPr lang="en-US" sz="2800" b="1" dirty="0" smtClean="0">
                <a:solidFill>
                  <a:srgbClr val="FFFFFF"/>
                </a:solidFill>
              </a:rPr>
              <a:t>@appliance</a:t>
            </a:r>
            <a:r>
              <a:rPr lang="en-US" sz="2800" dirty="0" smtClean="0">
                <a:solidFill>
                  <a:srgbClr val="FFFFFF"/>
                </a:solidFill>
              </a:rPr>
              <a:t> needs to be @task.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rgbClr val="FFFFFF"/>
                </a:solidFill>
              </a:rPr>
              <a:t>@task</a:t>
            </a:r>
            <a:r>
              <a:rPr lang="en-US" sz="2800" dirty="0" smtClean="0">
                <a:solidFill>
                  <a:srgbClr val="FFFFFF"/>
                </a:solidFill>
              </a:rPr>
              <a:t> my </a:t>
            </a:r>
            <a:r>
              <a:rPr lang="en-US" sz="2800" b="1" dirty="0" smtClean="0">
                <a:solidFill>
                  <a:srgbClr val="FFFFFF"/>
                </a:solidFill>
              </a:rPr>
              <a:t>@appliance</a:t>
            </a:r>
            <a:r>
              <a:rPr lang="en-US" sz="2800" dirty="0" smtClean="0">
                <a:solidFill>
                  <a:srgbClr val="FFFFFF"/>
                </a:solidFill>
              </a:rPr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...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2132856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INTENT: Maintenance Request</a:t>
            </a:r>
          </a:p>
          <a:p>
            <a:r>
              <a:rPr lang="en-US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ENTITIES: Appliance “Boiler”</a:t>
            </a:r>
          </a:p>
          <a:p>
            <a:r>
              <a:rPr lang="en-US" dirty="0">
                <a:solidFill>
                  <a:schemeClr val="bg1"/>
                </a:solidFill>
                <a:latin typeface="DIN Alternate Bold"/>
                <a:cs typeface="DIN Alternate Bold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                 Task “Repair”</a:t>
            </a:r>
            <a:endParaRPr lang="en-US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619672" y="2780928"/>
            <a:ext cx="1008112" cy="648072"/>
            <a:chOff x="1763688" y="2348880"/>
            <a:chExt cx="648072" cy="432048"/>
          </a:xfrm>
          <a:noFill/>
        </p:grpSpPr>
        <p:sp>
          <p:nvSpPr>
            <p:cNvPr id="22" name="Arc 21"/>
            <p:cNvSpPr/>
            <p:nvPr/>
          </p:nvSpPr>
          <p:spPr>
            <a:xfrm>
              <a:off x="1763688" y="2348880"/>
              <a:ext cx="648072" cy="432048"/>
            </a:xfrm>
            <a:prstGeom prst="arc">
              <a:avLst/>
            </a:prstGeom>
            <a:grpFill/>
            <a:ln>
              <a:solidFill>
                <a:srgbClr val="FA035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2" idx="2"/>
            </p:cNvCxnSpPr>
            <p:nvPr/>
          </p:nvCxnSpPr>
          <p:spPr>
            <a:xfrm>
              <a:off x="2411760" y="2564904"/>
              <a:ext cx="0" cy="72008"/>
            </a:xfrm>
            <a:prstGeom prst="straightConnector1">
              <a:avLst/>
            </a:prstGeom>
            <a:grpFill/>
            <a:ln>
              <a:solidFill>
                <a:srgbClr val="FA035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115616" y="2348880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A0352"/>
                </a:solidFill>
                <a:latin typeface="Verveine"/>
                <a:cs typeface="Verveine"/>
              </a:rPr>
              <a:t>Entity Placeholder</a:t>
            </a:r>
            <a:endParaRPr lang="en-US" sz="2400" dirty="0">
              <a:solidFill>
                <a:srgbClr val="FA0352"/>
              </a:solidFill>
              <a:latin typeface="Verveine"/>
              <a:cs typeface="Vervein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1520" y="2031231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How can I get my </a:t>
            </a:r>
            <a:r>
              <a:rPr lang="en-US" sz="2400" b="1" dirty="0" smtClean="0">
                <a:solidFill>
                  <a:srgbClr val="EEA410"/>
                </a:solidFill>
              </a:rPr>
              <a:t>@appliance </a:t>
            </a:r>
            <a:r>
              <a:rPr lang="en-US" sz="2400" b="1" dirty="0" smtClean="0">
                <a:solidFill>
                  <a:srgbClr val="21B2C5"/>
                </a:solidFill>
              </a:rPr>
              <a:t>@task</a:t>
            </a:r>
            <a:r>
              <a:rPr lang="en-US" sz="2400" dirty="0" smtClean="0">
                <a:solidFill>
                  <a:srgbClr val="FFFFFF"/>
                </a:solidFill>
              </a:rPr>
              <a:t>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44008" y="3429000"/>
            <a:ext cx="4176464" cy="2232248"/>
          </a:xfrm>
          <a:prstGeom prst="rect">
            <a:avLst/>
          </a:prstGeom>
          <a:solidFill>
            <a:srgbClr val="21B2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1080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Verveine"/>
                <a:cs typeface="Verveine"/>
              </a:rPr>
              <a:t>TASK:</a:t>
            </a:r>
            <a:endParaRPr lang="en-US" sz="32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16016" y="4111912"/>
            <a:ext cx="4032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Repair</a:t>
            </a:r>
            <a:r>
              <a:rPr lang="en-US" dirty="0" smtClean="0">
                <a:solidFill>
                  <a:srgbClr val="FFFFFF"/>
                </a:solidFill>
              </a:rPr>
              <a:t>, fix, adjust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Control</a:t>
            </a:r>
            <a:r>
              <a:rPr lang="en-US" dirty="0" smtClean="0">
                <a:solidFill>
                  <a:srgbClr val="FFFFFF"/>
                </a:solidFill>
              </a:rPr>
              <a:t>, check, check out, check in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Replace</a:t>
            </a:r>
            <a:r>
              <a:rPr lang="en-US" dirty="0" smtClean="0">
                <a:solidFill>
                  <a:srgbClr val="FFFFFF"/>
                </a:solidFill>
              </a:rPr>
              <a:t>, change, substitute, swap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Install</a:t>
            </a:r>
          </a:p>
          <a:p>
            <a:pPr marL="285750" indent="-285750">
              <a:buFont typeface="Arial"/>
              <a:buChar char="•"/>
            </a:pPr>
            <a:r>
              <a:rPr lang="mr-IN" b="1" dirty="0" smtClean="0">
                <a:solidFill>
                  <a:srgbClr val="FFFFFF"/>
                </a:solidFill>
              </a:rPr>
              <a:t>…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3528" y="3429000"/>
            <a:ext cx="4176464" cy="2232248"/>
          </a:xfrm>
          <a:prstGeom prst="rect">
            <a:avLst/>
          </a:prstGeom>
          <a:solidFill>
            <a:srgbClr val="EEA4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67544" y="3501008"/>
            <a:ext cx="20162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Verveine"/>
                <a:cs typeface="Verveine"/>
              </a:rPr>
              <a:t>Appliance:</a:t>
            </a:r>
            <a:endParaRPr lang="en-US" sz="32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36" y="4111912"/>
            <a:ext cx="4032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Boiler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Oven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Micro-wave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Fridge</a:t>
            </a:r>
          </a:p>
          <a:p>
            <a:pPr marL="285750" indent="-285750">
              <a:buFont typeface="Arial"/>
              <a:buChar char="•"/>
            </a:pPr>
            <a:r>
              <a:rPr lang="mr-IN" b="1" dirty="0" smtClean="0">
                <a:solidFill>
                  <a:srgbClr val="FFFFFF"/>
                </a:solidFill>
              </a:rPr>
              <a:t>…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0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8" grpId="1"/>
      <p:bldP spid="29" grpId="0"/>
      <p:bldP spid="30" grpId="0" animBg="1"/>
      <p:bldP spid="31" grpId="0"/>
      <p:bldP spid="32" grpId="0"/>
      <p:bldP spid="33" grpId="0" animBg="1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4698</TotalTime>
  <Words>908</Words>
  <Application>Microsoft Macintosh PowerPoint</Application>
  <PresentationFormat>On-screen Show (4:3)</PresentationFormat>
  <Paragraphs>197</Paragraphs>
  <Slides>23</Slides>
  <Notes>9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Hi I’m Drupal how can I help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Manifesto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Manifesto (July 2016)</dc:title>
  <dc:subject>Proposal Template</dc:subject>
  <dc:creator>Farshad Qasim</dc:creator>
  <cp:lastModifiedBy>Gabriele Maira</cp:lastModifiedBy>
  <cp:revision>251</cp:revision>
  <dcterms:created xsi:type="dcterms:W3CDTF">2016-07-02T12:56:06Z</dcterms:created>
  <dcterms:modified xsi:type="dcterms:W3CDTF">2018-03-03T16:03:22Z</dcterms:modified>
  <cp:category>Digital Technology</cp:category>
</cp:coreProperties>
</file>